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Default Extension="tiff" ContentType="image/tiff"/>
  <Default Extension="vml" ContentType="application/vnd.openxmlformats-officedocument.vmlDrawing"/>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45"/>
  </p:notesMasterIdLst>
  <p:sldIdLst>
    <p:sldId id="256" r:id="rId3"/>
    <p:sldId id="295" r:id="rId4"/>
    <p:sldId id="257" r:id="rId5"/>
    <p:sldId id="285" r:id="rId6"/>
    <p:sldId id="298" r:id="rId7"/>
    <p:sldId id="280" r:id="rId8"/>
    <p:sldId id="299" r:id="rId9"/>
    <p:sldId id="281" r:id="rId10"/>
    <p:sldId id="301" r:id="rId11"/>
    <p:sldId id="302" r:id="rId12"/>
    <p:sldId id="303" r:id="rId13"/>
    <p:sldId id="304" r:id="rId14"/>
    <p:sldId id="327" r:id="rId15"/>
    <p:sldId id="306" r:id="rId16"/>
    <p:sldId id="307" r:id="rId17"/>
    <p:sldId id="287" r:id="rId18"/>
    <p:sldId id="328" r:id="rId19"/>
    <p:sldId id="288" r:id="rId20"/>
    <p:sldId id="292" r:id="rId21"/>
    <p:sldId id="291" r:id="rId22"/>
    <p:sldId id="290" r:id="rId23"/>
    <p:sldId id="319" r:id="rId24"/>
    <p:sldId id="310" r:id="rId25"/>
    <p:sldId id="262" r:id="rId26"/>
    <p:sldId id="311" r:id="rId27"/>
    <p:sldId id="270" r:id="rId28"/>
    <p:sldId id="271" r:id="rId29"/>
    <p:sldId id="269" r:id="rId30"/>
    <p:sldId id="320" r:id="rId31"/>
    <p:sldId id="309" r:id="rId32"/>
    <p:sldId id="296" r:id="rId33"/>
    <p:sldId id="272" r:id="rId34"/>
    <p:sldId id="300" r:id="rId35"/>
    <p:sldId id="317" r:id="rId36"/>
    <p:sldId id="321" r:id="rId37"/>
    <p:sldId id="334" r:id="rId38"/>
    <p:sldId id="322" r:id="rId39"/>
    <p:sldId id="324" r:id="rId40"/>
    <p:sldId id="330" r:id="rId41"/>
    <p:sldId id="325" r:id="rId42"/>
    <p:sldId id="336" r:id="rId43"/>
    <p:sldId id="275" r:id="rId44"/>
  </p:sldIdLst>
  <p:sldSz cx="9144000" cy="6858000" type="screen4x3"/>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8246" autoAdjust="0"/>
    <p:restoredTop sz="82035" autoAdjust="0"/>
  </p:normalViewPr>
  <p:slideViewPr>
    <p:cSldViewPr snapToGrid="0">
      <p:cViewPr>
        <p:scale>
          <a:sx n="66" d="100"/>
          <a:sy n="66" d="100"/>
        </p:scale>
        <p:origin x="-78" y="24"/>
      </p:cViewPr>
      <p:guideLst>
        <p:guide orient="horz" pos="2160"/>
        <p:guide pos="2880"/>
      </p:guideLst>
    </p:cSldViewPr>
  </p:slideViewPr>
  <p:notesTextViewPr>
    <p:cViewPr>
      <p:scale>
        <a:sx n="150" d="100"/>
        <a:sy n="150" d="100"/>
      </p:scale>
      <p:origin x="0" y="0"/>
    </p:cViewPr>
  </p:notesTextViewPr>
  <p:sorterViewPr>
    <p:cViewPr>
      <p:scale>
        <a:sx n="50" d="100"/>
        <a:sy n="50" d="100"/>
      </p:scale>
      <p:origin x="0" y="408"/>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8" name="PlaceHolder 1"/>
          <p:cNvSpPr>
            <a:spLocks noGrp="1"/>
          </p:cNvSpPr>
          <p:nvPr>
            <p:ph type="body"/>
          </p:nvPr>
        </p:nvSpPr>
        <p:spPr>
          <a:xfrm>
            <a:off x="756000" y="5078520"/>
            <a:ext cx="6047640" cy="4811040"/>
          </a:xfrm>
          <a:prstGeom prst="rect">
            <a:avLst/>
          </a:prstGeom>
        </p:spPr>
        <p:txBody>
          <a:bodyPr lIns="0" tIns="0" rIns="0" bIns="0"/>
          <a:lstStyle/>
          <a:p>
            <a:r>
              <a:rPr lang="es-AR" sz="2000" b="0" strike="noStrike" spc="-1">
                <a:solidFill>
                  <a:srgbClr val="000000"/>
                </a:solidFill>
                <a:uFill>
                  <a:solidFill>
                    <a:srgbClr val="FFFFFF"/>
                  </a:solidFill>
                </a:uFill>
                <a:latin typeface="Arial"/>
              </a:rPr>
              <a:t>Pulse para editar el formato de las notas</a:t>
            </a:r>
          </a:p>
        </p:txBody>
      </p:sp>
      <p:sp>
        <p:nvSpPr>
          <p:cNvPr id="79" name="PlaceHolder 2"/>
          <p:cNvSpPr>
            <a:spLocks noGrp="1"/>
          </p:cNvSpPr>
          <p:nvPr>
            <p:ph type="hdr"/>
          </p:nvPr>
        </p:nvSpPr>
        <p:spPr>
          <a:xfrm>
            <a:off x="0" y="0"/>
            <a:ext cx="3280680" cy="534240"/>
          </a:xfrm>
          <a:prstGeom prst="rect">
            <a:avLst/>
          </a:prstGeom>
        </p:spPr>
        <p:txBody>
          <a:bodyPr lIns="0" tIns="0" rIns="0" bIns="0"/>
          <a:lstStyle/>
          <a:p>
            <a:r>
              <a:rPr lang="es-AR" sz="1400" b="0" strike="noStrike" spc="-1">
                <a:solidFill>
                  <a:srgbClr val="000000"/>
                </a:solidFill>
                <a:uFill>
                  <a:solidFill>
                    <a:srgbClr val="FFFFFF"/>
                  </a:solidFill>
                </a:uFill>
                <a:latin typeface="Times New Roman"/>
              </a:rPr>
              <a:t>&lt;encabezamiento&gt;</a:t>
            </a:r>
          </a:p>
        </p:txBody>
      </p:sp>
      <p:sp>
        <p:nvSpPr>
          <p:cNvPr id="80" name="PlaceHolder 3"/>
          <p:cNvSpPr>
            <a:spLocks noGrp="1"/>
          </p:cNvSpPr>
          <p:nvPr>
            <p:ph type="dt"/>
          </p:nvPr>
        </p:nvSpPr>
        <p:spPr>
          <a:xfrm>
            <a:off x="4278960" y="0"/>
            <a:ext cx="3280680" cy="534240"/>
          </a:xfrm>
          <a:prstGeom prst="rect">
            <a:avLst/>
          </a:prstGeom>
        </p:spPr>
        <p:txBody>
          <a:bodyPr lIns="0" tIns="0" rIns="0" bIns="0"/>
          <a:lstStyle/>
          <a:p>
            <a:pPr algn="r"/>
            <a:r>
              <a:rPr lang="es-AR" sz="1400" b="0" strike="noStrike" spc="-1">
                <a:solidFill>
                  <a:srgbClr val="000000"/>
                </a:solidFill>
                <a:uFill>
                  <a:solidFill>
                    <a:srgbClr val="FFFFFF"/>
                  </a:solidFill>
                </a:uFill>
                <a:latin typeface="Times New Roman"/>
              </a:rPr>
              <a:t>&lt;fecha/hora&gt;</a:t>
            </a:r>
          </a:p>
        </p:txBody>
      </p:sp>
      <p:sp>
        <p:nvSpPr>
          <p:cNvPr id="81" name="PlaceHolder 4"/>
          <p:cNvSpPr>
            <a:spLocks noGrp="1"/>
          </p:cNvSpPr>
          <p:nvPr>
            <p:ph type="ftr"/>
          </p:nvPr>
        </p:nvSpPr>
        <p:spPr>
          <a:xfrm>
            <a:off x="0" y="10157400"/>
            <a:ext cx="3280680" cy="534240"/>
          </a:xfrm>
          <a:prstGeom prst="rect">
            <a:avLst/>
          </a:prstGeom>
        </p:spPr>
        <p:txBody>
          <a:bodyPr lIns="0" tIns="0" rIns="0" bIns="0" anchor="b"/>
          <a:lstStyle/>
          <a:p>
            <a:r>
              <a:rPr lang="es-AR" sz="1400" b="0" strike="noStrike" spc="-1">
                <a:solidFill>
                  <a:srgbClr val="000000"/>
                </a:solidFill>
                <a:uFill>
                  <a:solidFill>
                    <a:srgbClr val="FFFFFF"/>
                  </a:solidFill>
                </a:uFill>
                <a:latin typeface="Times New Roman"/>
              </a:rPr>
              <a:t>&lt;pie de página&gt;</a:t>
            </a:r>
          </a:p>
        </p:txBody>
      </p:sp>
      <p:sp>
        <p:nvSpPr>
          <p:cNvPr id="82" name="PlaceHolder 5"/>
          <p:cNvSpPr>
            <a:spLocks noGrp="1"/>
          </p:cNvSpPr>
          <p:nvPr>
            <p:ph type="sldNum"/>
          </p:nvPr>
        </p:nvSpPr>
        <p:spPr>
          <a:xfrm>
            <a:off x="4278960" y="10157400"/>
            <a:ext cx="3280680" cy="534240"/>
          </a:xfrm>
          <a:prstGeom prst="rect">
            <a:avLst/>
          </a:prstGeom>
        </p:spPr>
        <p:txBody>
          <a:bodyPr lIns="0" tIns="0" rIns="0" bIns="0" anchor="b"/>
          <a:lstStyle/>
          <a:p>
            <a:pPr algn="r"/>
            <a:fld id="{2EDAB543-2492-4152-A484-E332A637987E}" type="slidenum">
              <a:rPr lang="es-AR" sz="1400" b="0" strike="noStrike" spc="-1">
                <a:solidFill>
                  <a:srgbClr val="000000"/>
                </a:solidFill>
                <a:uFill>
                  <a:solidFill>
                    <a:srgbClr val="FFFFFF"/>
                  </a:solidFill>
                </a:uFill>
                <a:latin typeface="Times New Roman"/>
              </a:rPr>
              <a:pPr algn="r"/>
              <a:t>‹Nº›</a:t>
            </a:fld>
            <a:endParaRPr lang="es-AR" sz="1400" b="0" strike="noStrike" spc="-1">
              <a:solidFill>
                <a:srgbClr val="000000"/>
              </a:solidFill>
              <a:uFill>
                <a:solidFill>
                  <a:srgbClr val="FFFFFF"/>
                </a:solidFill>
              </a:uFill>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2 Marcador de notas"/>
          <p:cNvSpPr>
            <a:spLocks noGrp="1"/>
          </p:cNvSpPr>
          <p:nvPr>
            <p:ph type="body" idx="1"/>
          </p:nvPr>
        </p:nvSpPr>
        <p:spPr/>
        <p:txBody>
          <a:bodyPr>
            <a:normAutofit/>
          </a:bodyPr>
          <a:lstStyle/>
          <a:p>
            <a:r>
              <a:rPr lang="es-AR" dirty="0" smtClean="0"/>
              <a:t>Si el</a:t>
            </a:r>
            <a:r>
              <a:rPr lang="es-AR" baseline="0" dirty="0" smtClean="0"/>
              <a:t> tiempo y la tecnología me acompañan intentaré que recorramos las dimensiones del corazón eléctrico y sus ordenes y desordenes.</a:t>
            </a:r>
            <a:endParaRPr lang="es-AR" dirty="0"/>
          </a:p>
        </p:txBody>
      </p:sp>
      <p:sp>
        <p:nvSpPr>
          <p:cNvPr id="4" name="3 Marcador de número de diapositiva"/>
          <p:cNvSpPr>
            <a:spLocks noGrp="1"/>
          </p:cNvSpPr>
          <p:nvPr>
            <p:ph type="sldNum" idx="10"/>
          </p:nvPr>
        </p:nvSpPr>
        <p:spPr/>
        <p:txBody>
          <a:bodyPr/>
          <a:lstStyle/>
          <a:p>
            <a:pPr algn="r"/>
            <a:fld id="{2EDAB543-2492-4152-A484-E332A637987E}" type="slidenum">
              <a:rPr lang="es-AR" sz="1400" b="0" strike="noStrike" spc="-1" smtClean="0">
                <a:solidFill>
                  <a:srgbClr val="000000"/>
                </a:solidFill>
                <a:uFill>
                  <a:solidFill>
                    <a:srgbClr val="FFFFFF"/>
                  </a:solidFill>
                </a:uFill>
                <a:latin typeface="Times New Roman"/>
              </a:rPr>
              <a:pPr algn="r"/>
              <a:t>1</a:t>
            </a:fld>
            <a:endParaRPr lang="es-AR" sz="14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a:prstGeom prst="rect">
            <a:avLst/>
          </a:prstGeom>
        </p:spPr>
      </p:sp>
      <p:sp>
        <p:nvSpPr>
          <p:cNvPr id="3" name="2 Marcador de notas"/>
          <p:cNvSpPr>
            <a:spLocks noGrp="1"/>
          </p:cNvSpPr>
          <p:nvPr>
            <p:ph type="body" idx="1"/>
          </p:nvPr>
        </p:nvSpPr>
        <p:spPr/>
        <p:txBody>
          <a:bodyPr>
            <a:normAutofit/>
          </a:bodyPr>
          <a:lstStyle/>
          <a:p>
            <a:r>
              <a:rPr lang="es-AR" sz="1200" kern="1200" baseline="0" dirty="0" err="1" smtClean="0">
                <a:solidFill>
                  <a:schemeClr val="tx1"/>
                </a:solidFill>
                <a:latin typeface="+mn-lt"/>
                <a:ea typeface="+mn-ea"/>
                <a:cs typeface="+mn-cs"/>
              </a:rPr>
              <a:t>Superimposed</a:t>
            </a:r>
            <a:r>
              <a:rPr lang="es-AR" sz="1200" kern="1200" baseline="0" dirty="0" smtClean="0">
                <a:solidFill>
                  <a:schemeClr val="tx1"/>
                </a:solidFill>
                <a:latin typeface="+mn-lt"/>
                <a:ea typeface="+mn-ea"/>
                <a:cs typeface="+mn-cs"/>
              </a:rPr>
              <a:t> AP traces </a:t>
            </a:r>
            <a:r>
              <a:rPr lang="es-AR" sz="1200" kern="1200" baseline="0" dirty="0" err="1" smtClean="0">
                <a:solidFill>
                  <a:schemeClr val="tx1"/>
                </a:solidFill>
                <a:latin typeface="+mn-lt"/>
                <a:ea typeface="+mn-ea"/>
                <a:cs typeface="+mn-cs"/>
              </a:rPr>
              <a:t>corresponding</a:t>
            </a:r>
            <a:r>
              <a:rPr lang="es-AR" sz="1200" kern="1200" baseline="0" dirty="0" smtClean="0">
                <a:solidFill>
                  <a:schemeClr val="tx1"/>
                </a:solidFill>
                <a:latin typeface="+mn-lt"/>
                <a:ea typeface="+mn-ea"/>
                <a:cs typeface="+mn-cs"/>
              </a:rPr>
              <a:t> </a:t>
            </a:r>
            <a:r>
              <a:rPr lang="en-US" sz="1200" kern="1200" baseline="0" dirty="0" smtClean="0">
                <a:solidFill>
                  <a:schemeClr val="tx1"/>
                </a:solidFill>
                <a:latin typeface="+mn-lt"/>
                <a:ea typeface="+mn-ea"/>
                <a:cs typeface="+mn-cs"/>
              </a:rPr>
              <a:t>to the normal rabbit ventricular cell AP model (black line), the cell AP model with reduced repolarization reserve (RRR, blue line), and the cell model with an EAD triggering a spontaneous AP (red line). All traces were obtained from a single uncoupled cell paced at a PCL of 600 </a:t>
            </a:r>
            <a:r>
              <a:rPr lang="en-US" sz="1200" kern="1200" baseline="0" dirty="0" err="1" smtClean="0">
                <a:solidFill>
                  <a:schemeClr val="tx1"/>
                </a:solidFill>
                <a:latin typeface="+mn-lt"/>
                <a:ea typeface="+mn-ea"/>
                <a:cs typeface="+mn-cs"/>
              </a:rPr>
              <a:t>ms.</a:t>
            </a:r>
            <a:r>
              <a:rPr lang="en-US" sz="1200" kern="1200" baseline="0" dirty="0" smtClean="0">
                <a:solidFill>
                  <a:schemeClr val="tx1"/>
                </a:solidFill>
                <a:latin typeface="+mn-lt"/>
                <a:ea typeface="+mn-ea"/>
                <a:cs typeface="+mn-cs"/>
              </a:rPr>
              <a:t> (B) Superimposed AP traces corresponding to normal (black line) and heart failure (red line) parameters in rabbit ventricular cell AP models, in which the paced AP (PCL 500 ms) is followed by a DAD, which triggers a second AP. </a:t>
            </a:r>
          </a:p>
          <a:p>
            <a:r>
              <a:rPr lang="en-US" sz="1200" kern="1200" baseline="0" dirty="0" smtClean="0">
                <a:solidFill>
                  <a:schemeClr val="tx1"/>
                </a:solidFill>
                <a:latin typeface="+mn-lt"/>
                <a:ea typeface="+mn-ea"/>
                <a:cs typeface="+mn-cs"/>
              </a:rPr>
              <a:t>(Inset) Corresponding DAD amplitudes when the Na and Ca currents are blocked after the first paced AP. </a:t>
            </a:r>
          </a:p>
          <a:p>
            <a:r>
              <a:rPr lang="en-US" sz="1200" kern="1200" baseline="0" dirty="0" smtClean="0">
                <a:solidFill>
                  <a:schemeClr val="tx1"/>
                </a:solidFill>
                <a:latin typeface="+mn-lt"/>
                <a:ea typeface="+mn-ea"/>
                <a:cs typeface="+mn-cs"/>
              </a:rPr>
              <a:t>(C) Schematic of 1D tissue, with central region of EAD/DAD susceptible cells demarcated in red, and unsusceptible cells in blue. (D) Schematic of 2D tissue, with central elliptical region of EAD-/ </a:t>
            </a:r>
            <a:r>
              <a:rPr lang="es-AR" sz="1200" kern="1200" baseline="0" dirty="0" smtClean="0">
                <a:solidFill>
                  <a:schemeClr val="tx1"/>
                </a:solidFill>
                <a:latin typeface="+mn-lt"/>
                <a:ea typeface="+mn-ea"/>
                <a:cs typeface="+mn-cs"/>
              </a:rPr>
              <a:t>DAD-susceptible </a:t>
            </a:r>
            <a:r>
              <a:rPr lang="es-AR" sz="1200" kern="1200" baseline="0" dirty="0" err="1" smtClean="0">
                <a:solidFill>
                  <a:schemeClr val="tx1"/>
                </a:solidFill>
                <a:latin typeface="+mn-lt"/>
                <a:ea typeface="+mn-ea"/>
                <a:cs typeface="+mn-cs"/>
              </a:rPr>
              <a:t>cells</a:t>
            </a:r>
            <a:r>
              <a:rPr lang="es-AR" sz="1200" kern="1200" baseline="0" dirty="0" smtClean="0">
                <a:solidFill>
                  <a:schemeClr val="tx1"/>
                </a:solidFill>
                <a:latin typeface="+mn-lt"/>
                <a:ea typeface="+mn-ea"/>
                <a:cs typeface="+mn-cs"/>
              </a:rPr>
              <a:t> </a:t>
            </a:r>
            <a:r>
              <a:rPr lang="es-AR" sz="1200" kern="1200" baseline="0" dirty="0" err="1" smtClean="0">
                <a:solidFill>
                  <a:schemeClr val="tx1"/>
                </a:solidFill>
                <a:latin typeface="+mn-lt"/>
                <a:ea typeface="+mn-ea"/>
                <a:cs typeface="+mn-cs"/>
              </a:rPr>
              <a:t>demarcated</a:t>
            </a:r>
            <a:r>
              <a:rPr lang="es-AR" sz="1200" kern="1200" baseline="0" dirty="0" smtClean="0">
                <a:solidFill>
                  <a:schemeClr val="tx1"/>
                </a:solidFill>
                <a:latin typeface="+mn-lt"/>
                <a:ea typeface="+mn-ea"/>
                <a:cs typeface="+mn-cs"/>
              </a:rPr>
              <a:t> in red. (E) </a:t>
            </a:r>
            <a:r>
              <a:rPr lang="en-US" sz="1200" kern="1200" baseline="0" dirty="0" smtClean="0">
                <a:solidFill>
                  <a:schemeClr val="tx1"/>
                </a:solidFill>
                <a:latin typeface="+mn-lt"/>
                <a:ea typeface="+mn-ea"/>
                <a:cs typeface="+mn-cs"/>
              </a:rPr>
              <a:t>Schematic of bricklike 2D tissue with fibroblasts (F) randomly interspersed at the ends (I) or sides (II) of the myocytes (M).</a:t>
            </a:r>
            <a:endParaRPr lang="es-AR" dirty="0"/>
          </a:p>
        </p:txBody>
      </p:sp>
      <p:sp>
        <p:nvSpPr>
          <p:cNvPr id="4" name="3 Marcador de número de diapositiva"/>
          <p:cNvSpPr>
            <a:spLocks noGrp="1"/>
          </p:cNvSpPr>
          <p:nvPr>
            <p:ph type="sldNum" sz="quarter" idx="10"/>
          </p:nvPr>
        </p:nvSpPr>
        <p:spPr/>
        <p:txBody>
          <a:bodyPr/>
          <a:lstStyle/>
          <a:p>
            <a:fld id="{D7372EE5-0399-4FDF-95EC-EC77C1BDF225}" type="slidenum">
              <a:rPr lang="es-AR" smtClean="0"/>
              <a:pPr/>
              <a:t>19</a:t>
            </a:fld>
            <a:endParaRPr lang="es-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a:prstGeom prst="rect">
            <a:avLst/>
          </a:prstGeom>
          <a:noFill/>
          <a:ln w="12700">
            <a:solidFill>
              <a:prstClr val="black"/>
            </a:solidFill>
          </a:ln>
        </p:spPr>
      </p:sp>
      <p:sp>
        <p:nvSpPr>
          <p:cNvPr id="3" name="2 Marcador de notas"/>
          <p:cNvSpPr>
            <a:spLocks noGrp="1"/>
          </p:cNvSpPr>
          <p:nvPr>
            <p:ph type="body" idx="1"/>
          </p:nvPr>
        </p:nvSpPr>
        <p:spPr/>
        <p:txBody>
          <a:bodyPr>
            <a:normAutofit/>
          </a:bodyPr>
          <a:lstStyle/>
          <a:p>
            <a:endParaRPr lang="en-US" dirty="0"/>
          </a:p>
        </p:txBody>
      </p:sp>
      <p:sp>
        <p:nvSpPr>
          <p:cNvPr id="4" name="3 Marcador de número de diapositiva"/>
          <p:cNvSpPr>
            <a:spLocks noGrp="1"/>
          </p:cNvSpPr>
          <p:nvPr>
            <p:ph type="sldNum" idx="10"/>
          </p:nvPr>
        </p:nvSpPr>
        <p:spPr/>
        <p:txBody>
          <a:bodyPr/>
          <a:lstStyle/>
          <a:p>
            <a:pPr algn="r"/>
            <a:fld id="{2EDAB543-2492-4152-A484-E332A637987E}" type="slidenum">
              <a:rPr lang="es-AR" sz="1400" b="0" strike="noStrike" spc="-1" smtClean="0">
                <a:solidFill>
                  <a:srgbClr val="000000"/>
                </a:solidFill>
                <a:uFill>
                  <a:solidFill>
                    <a:srgbClr val="FFFFFF"/>
                  </a:solidFill>
                </a:uFill>
                <a:latin typeface="Times New Roman"/>
              </a:rPr>
              <a:pPr algn="r"/>
              <a:t>20</a:t>
            </a:fld>
            <a:endParaRPr lang="es-AR" sz="1400" b="0" strike="noStrike" spc="-1">
              <a:solidFill>
                <a:srgbClr val="000000"/>
              </a:solidFill>
              <a:uFill>
                <a:solidFill>
                  <a:srgbClr val="FFFFFF"/>
                </a:solidFill>
              </a:uFill>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a:prstGeom prst="rect">
            <a:avLst/>
          </a:prstGeom>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D7372EE5-0399-4FDF-95EC-EC77C1BDF225}" type="slidenum">
              <a:rPr lang="es-AR" smtClean="0"/>
              <a:pPr/>
              <a:t>21</a:t>
            </a:fld>
            <a:endParaRPr lang="es-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a:prstGeom prst="rect">
            <a:avLst/>
          </a:prstGeom>
        </p:spPr>
      </p:sp>
      <p:sp>
        <p:nvSpPr>
          <p:cNvPr id="3" name="2 Marcador de notas"/>
          <p:cNvSpPr>
            <a:spLocks noGrp="1"/>
          </p:cNvSpPr>
          <p:nvPr>
            <p:ph type="body" idx="1"/>
          </p:nvPr>
        </p:nvSpPr>
        <p:spPr/>
        <p:txBody>
          <a:bodyPr>
            <a:normAutofit/>
          </a:bodyPr>
          <a:lstStyle/>
          <a:p>
            <a:endParaRPr lang="es-AR" dirty="0"/>
          </a:p>
        </p:txBody>
      </p:sp>
      <p:sp>
        <p:nvSpPr>
          <p:cNvPr id="4" name="3 Marcador de número de diapositiva"/>
          <p:cNvSpPr>
            <a:spLocks noGrp="1"/>
          </p:cNvSpPr>
          <p:nvPr>
            <p:ph type="sldNum" sz="quarter" idx="10"/>
          </p:nvPr>
        </p:nvSpPr>
        <p:spPr/>
        <p:txBody>
          <a:bodyPr/>
          <a:lstStyle/>
          <a:p>
            <a:fld id="{D7372EE5-0399-4FDF-95EC-EC77C1BDF225}" type="slidenum">
              <a:rPr lang="es-AR" smtClean="0"/>
              <a:pPr/>
              <a:t>22</a:t>
            </a:fld>
            <a:endParaRPr lang="es-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round/>
            <a:headEnd/>
            <a:tailEnd/>
          </a:ln>
        </p:spPr>
        <p:txBody>
          <a:bodyPr lIns="0" tIns="0" rIns="0" bIns="0"/>
          <a:lstStyle/>
          <a:p>
            <a:pPr marL="76930" indent="-76930">
              <a:lnSpc>
                <a:spcPct val="93000"/>
              </a:lnSpc>
              <a:spcBef>
                <a:spcPct val="0"/>
              </a:spcBef>
              <a:buSzPct val="45000"/>
              <a:tabLst>
                <a:tab pos="649628" algn="l"/>
                <a:tab pos="1299256" algn="l"/>
                <a:tab pos="1948884" algn="l"/>
                <a:tab pos="2598511" algn="l"/>
                <a:tab pos="3248139" algn="l"/>
                <a:tab pos="3897767" algn="l"/>
                <a:tab pos="4547395" algn="l"/>
              </a:tabLst>
            </a:pPr>
            <a:r>
              <a:rPr lang="en-GB" dirty="0">
                <a:latin typeface="Arial" charset="0"/>
                <a:ea typeface="msgothic" charset="0"/>
                <a:cs typeface="msgothic" charset="0"/>
              </a:rPr>
              <a:t>Figure 5. Distributions of transmembrane potential on the epicardial surface for (from left to right) </a:t>
            </a:r>
            <a:r>
              <a:rPr lang="en-GB" dirty="0" err="1">
                <a:latin typeface="Arial" charset="0"/>
                <a:ea typeface="msgothic" charset="0"/>
                <a:cs typeface="msgothic" charset="0"/>
              </a:rPr>
              <a:t>preshock</a:t>
            </a:r>
            <a:r>
              <a:rPr lang="en-GB" dirty="0">
                <a:latin typeface="Arial" charset="0"/>
                <a:ea typeface="msgothic" charset="0"/>
                <a:cs typeface="msgothic" charset="0"/>
              </a:rPr>
              <a:t> VF, shock end (0 ms), and 37 and 55 ms </a:t>
            </a:r>
            <a:r>
              <a:rPr lang="en-GB" dirty="0" err="1">
                <a:latin typeface="Arial" charset="0"/>
                <a:ea typeface="msgothic" charset="0"/>
                <a:cs typeface="msgothic" charset="0"/>
              </a:rPr>
              <a:t>postshock</a:t>
            </a:r>
            <a:r>
              <a:rPr lang="en-GB" dirty="0">
                <a:latin typeface="Arial" charset="0"/>
                <a:ea typeface="msgothic" charset="0"/>
                <a:cs typeface="msgothic" charset="0"/>
              </a:rPr>
              <a:t> for 16 V cm−1 </a:t>
            </a:r>
            <a:r>
              <a:rPr lang="en-GB" dirty="0" err="1">
                <a:latin typeface="Arial" charset="0"/>
                <a:ea typeface="msgothic" charset="0"/>
                <a:cs typeface="msgothic" charset="0"/>
              </a:rPr>
              <a:t>monophasic</a:t>
            </a:r>
            <a:r>
              <a:rPr lang="en-GB" dirty="0">
                <a:latin typeface="Arial" charset="0"/>
                <a:ea typeface="msgothic" charset="0"/>
                <a:cs typeface="msgothic" charset="0"/>
              </a:rPr>
              <a:t> shock </a:t>
            </a:r>
            <a:r>
              <a:rPr lang="en-GB" dirty="0" err="1">
                <a:latin typeface="Arial" charset="0"/>
                <a:ea typeface="msgothic" charset="0"/>
                <a:cs typeface="msgothic" charset="0"/>
              </a:rPr>
              <a:t>Preshock</a:t>
            </a:r>
            <a:r>
              <a:rPr lang="en-GB" dirty="0">
                <a:latin typeface="Arial" charset="0"/>
                <a:ea typeface="msgothic" charset="0"/>
                <a:cs typeface="msgothic" charset="0"/>
              </a:rPr>
              <a:t> VF scroll-wave filaments are shown in pink in the semi-transparent apical view. Epicardial breakthrough of intramural propagation occurs after an </a:t>
            </a:r>
            <a:r>
              <a:rPr lang="en-GB" dirty="0" err="1">
                <a:latin typeface="Arial" charset="0"/>
                <a:ea typeface="msgothic" charset="0"/>
                <a:cs typeface="msgothic" charset="0"/>
              </a:rPr>
              <a:t>isoelectric</a:t>
            </a:r>
            <a:r>
              <a:rPr lang="en-GB" dirty="0">
                <a:latin typeface="Arial" charset="0"/>
                <a:ea typeface="msgothic" charset="0"/>
                <a:cs typeface="msgothic" charset="0"/>
              </a:rPr>
              <a:t> window of 55 </a:t>
            </a:r>
            <a:r>
              <a:rPr lang="en-GB" dirty="0" err="1">
                <a:latin typeface="Arial" charset="0"/>
                <a:ea typeface="msgothic" charset="0"/>
                <a:cs typeface="msgothic" charset="0"/>
              </a:rPr>
              <a:t>ms.</a:t>
            </a:r>
            <a:endParaRPr lang="en-GB" dirty="0">
              <a:latin typeface="Arial" charset="0"/>
              <a:ea typeface="msgothic" charset="0"/>
              <a:cs typeface="ms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a:prstGeom prst="rect">
            <a:avLst/>
          </a:prstGeom>
        </p:spPr>
      </p:sp>
      <p:sp>
        <p:nvSpPr>
          <p:cNvPr id="3" name="2 Marcador de notas"/>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AR" i="1" dirty="0" smtClean="0"/>
              <a:t>“prueba ritual usada en la Europa medieval y en ciertas sociedades para averiguar la culpabilidad o inocencia de una persona acusada, y una de cuyas formas es el juicio de Dios.”</a:t>
            </a:r>
            <a:r>
              <a:rPr lang="es-AR" dirty="0" smtClean="0"/>
              <a:t> (DRAE*)</a:t>
            </a:r>
          </a:p>
          <a:p>
            <a:endParaRPr lang="es-AR" dirty="0"/>
          </a:p>
        </p:txBody>
      </p:sp>
      <p:sp>
        <p:nvSpPr>
          <p:cNvPr id="4" name="3 Marcador de número de diapositiva"/>
          <p:cNvSpPr>
            <a:spLocks noGrp="1"/>
          </p:cNvSpPr>
          <p:nvPr>
            <p:ph type="sldNum" sz="quarter" idx="10"/>
          </p:nvPr>
        </p:nvSpPr>
        <p:spPr/>
        <p:txBody>
          <a:bodyPr/>
          <a:lstStyle/>
          <a:p>
            <a:fld id="{8B92F1DD-C8AB-4D3A-846F-F05B92676B0F}" type="slidenum">
              <a:rPr lang="es-AR" smtClean="0"/>
              <a:pPr/>
              <a:t>40</a:t>
            </a:fld>
            <a:endParaRPr lang="es-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a:prstGeom prst="rect">
            <a:avLst/>
          </a:prstGeom>
        </p:spPr>
      </p:sp>
      <p:sp>
        <p:nvSpPr>
          <p:cNvPr id="3" name="2 Marcador de notas"/>
          <p:cNvSpPr>
            <a:spLocks noGrp="1"/>
          </p:cNvSpPr>
          <p:nvPr>
            <p:ph type="body" idx="1"/>
          </p:nvPr>
        </p:nvSpPr>
        <p:spPr/>
        <p:txBody>
          <a:bodyPr>
            <a:normAutofit/>
          </a:bodyPr>
          <a:lstStyle/>
          <a:p>
            <a:r>
              <a:rPr lang="es-AR" dirty="0" smtClean="0"/>
              <a:t>Al referirme a los fenómenos electrofisiológicos analizaré principalmente los cambios en el electrocardiograma</a:t>
            </a:r>
            <a:r>
              <a:rPr lang="es-AR" baseline="0" dirty="0" smtClean="0"/>
              <a:t> y en </a:t>
            </a:r>
            <a:r>
              <a:rPr lang="es-AR" dirty="0" smtClean="0"/>
              <a:t>potencial de acción de cardiomiocitos epicárdicos de</a:t>
            </a:r>
            <a:r>
              <a:rPr lang="es-AR" baseline="0" dirty="0" smtClean="0"/>
              <a:t> una zona que fue sometida a isquemia regional y reperfusión </a:t>
            </a:r>
            <a:r>
              <a:rPr lang="es-AR" dirty="0" smtClean="0"/>
              <a:t>obtenidos de corazones aislados latiendo espontáneamente.</a:t>
            </a:r>
          </a:p>
          <a:p>
            <a:r>
              <a:rPr lang="es-AR" dirty="0" smtClean="0"/>
              <a:t>Un logro</a:t>
            </a:r>
            <a:r>
              <a:rPr lang="es-AR" baseline="0" dirty="0" smtClean="0"/>
              <a:t> técnico durante mi tesis fue lograr pasar de la obtención de los registros analógicos</a:t>
            </a:r>
            <a:r>
              <a:rPr lang="es-AR" dirty="0" smtClean="0"/>
              <a:t>  que se fotografiaban</a:t>
            </a:r>
            <a:r>
              <a:rPr lang="es-AR" baseline="0" dirty="0" smtClean="0"/>
              <a:t> de la pantalla del osciloscopio a </a:t>
            </a:r>
            <a:r>
              <a:rPr lang="es-AR" dirty="0" smtClean="0"/>
              <a:t>una adquisición digital de la señales</a:t>
            </a:r>
            <a:r>
              <a:rPr lang="es-AR" baseline="0" dirty="0" smtClean="0"/>
              <a:t> y su correspondiente validación.</a:t>
            </a:r>
            <a:endParaRPr lang="en-US" dirty="0"/>
          </a:p>
        </p:txBody>
      </p:sp>
      <p:sp>
        <p:nvSpPr>
          <p:cNvPr id="4" name="3 Marcador de número de diapositiva"/>
          <p:cNvSpPr>
            <a:spLocks noGrp="1"/>
          </p:cNvSpPr>
          <p:nvPr>
            <p:ph type="sldNum" sz="quarter" idx="10"/>
          </p:nvPr>
        </p:nvSpPr>
        <p:spPr/>
        <p:txBody>
          <a:bodyPr/>
          <a:lstStyle/>
          <a:p>
            <a:fld id="{C23F34DC-2D68-4E33-B2C4-1B6EA08D77BC}"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0" y="303120"/>
            <a:ext cx="1080" cy="1080"/>
          </a:xfrm>
          <a:prstGeom prst="roundRect">
            <a:avLst>
              <a:gd name="adj" fmla="val 50000"/>
            </a:avLst>
          </a:prstGeom>
          <a:solidFill>
            <a:srgbClr val="FFFFFF"/>
          </a:solidFill>
          <a:ln w="9360">
            <a:solidFill>
              <a:srgbClr val="000000"/>
            </a:solidFill>
            <a:round/>
          </a:ln>
        </p:spPr>
        <p:style>
          <a:lnRef idx="0">
            <a:scrgbClr r="0" g="0" b="0"/>
          </a:lnRef>
          <a:fillRef idx="0">
            <a:scrgbClr r="0" g="0" b="0"/>
          </a:fillRef>
          <a:effectRef idx="0">
            <a:scrgbClr r="0" g="0" b="0"/>
          </a:effectRef>
          <a:fontRef idx="minor"/>
        </p:style>
      </p:sp>
      <p:sp>
        <p:nvSpPr>
          <p:cNvPr id="164" name="PlaceHolder 2"/>
          <p:cNvSpPr>
            <a:spLocks noGrp="1"/>
          </p:cNvSpPr>
          <p:nvPr>
            <p:ph type="body"/>
          </p:nvPr>
        </p:nvSpPr>
        <p:spPr>
          <a:xfrm>
            <a:off x="685800" y="4343400"/>
            <a:ext cx="5486040" cy="4114440"/>
          </a:xfrm>
          <a:prstGeom prst="rect">
            <a:avLst/>
          </a:prstGeom>
        </p:spPr>
        <p:txBody>
          <a:bodyPr anchor="ctr"/>
          <a:lstStyle/>
          <a:p>
            <a:endParaRPr lang="es-AR" sz="2000" b="0" strike="noStrike" spc="-1">
              <a:solidFill>
                <a:srgbClr val="000000"/>
              </a:solidFill>
              <a:uFill>
                <a:solidFill>
                  <a:srgbClr val="FFFFFF"/>
                </a:solidFill>
              </a:uFill>
              <a:latin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CustomShape 1"/>
          <p:cNvSpPr/>
          <p:nvPr/>
        </p:nvSpPr>
        <p:spPr>
          <a:xfrm>
            <a:off x="0" y="303120"/>
            <a:ext cx="1080" cy="1080"/>
          </a:xfrm>
          <a:prstGeom prst="roundRect">
            <a:avLst>
              <a:gd name="adj" fmla="val 50000"/>
            </a:avLst>
          </a:prstGeom>
          <a:solidFill>
            <a:srgbClr val="FFFFFF"/>
          </a:solidFill>
          <a:ln w="9360">
            <a:solidFill>
              <a:srgbClr val="000000"/>
            </a:solidFill>
            <a:round/>
          </a:ln>
        </p:spPr>
        <p:style>
          <a:lnRef idx="0">
            <a:scrgbClr r="0" g="0" b="0"/>
          </a:lnRef>
          <a:fillRef idx="0">
            <a:scrgbClr r="0" g="0" b="0"/>
          </a:fillRef>
          <a:effectRef idx="0">
            <a:scrgbClr r="0" g="0" b="0"/>
          </a:effectRef>
          <a:fontRef idx="minor"/>
        </p:style>
      </p:sp>
      <p:sp>
        <p:nvSpPr>
          <p:cNvPr id="164" name="PlaceHolder 2"/>
          <p:cNvSpPr>
            <a:spLocks noGrp="1"/>
          </p:cNvSpPr>
          <p:nvPr>
            <p:ph type="body"/>
          </p:nvPr>
        </p:nvSpPr>
        <p:spPr>
          <a:xfrm>
            <a:off x="685800" y="4343400"/>
            <a:ext cx="5486040" cy="4114440"/>
          </a:xfrm>
          <a:prstGeom prst="rect">
            <a:avLst/>
          </a:prstGeom>
        </p:spPr>
        <p:txBody>
          <a:bodyPr anchor="ctr"/>
          <a:lstStyle/>
          <a:p>
            <a:r>
              <a:rPr lang="es-AR" sz="1200" b="0" i="0" kern="1200" dirty="0" smtClean="0">
                <a:solidFill>
                  <a:schemeClr val="tx1"/>
                </a:solidFill>
                <a:latin typeface="+mn-lt"/>
                <a:ea typeface="+mn-ea"/>
                <a:cs typeface="+mn-cs"/>
              </a:rPr>
              <a:t> Potenciales de fibras de una tira de ventrículo izquierdo felino registrados desde las zonas proximal (P) y distal (D) separadas por un gap (G).</a:t>
            </a:r>
            <a:endParaRPr lang="es-AR" sz="2000" b="0" strike="noStrike" spc="-1" dirty="0">
              <a:solidFill>
                <a:srgbClr val="000000"/>
              </a:solidFill>
              <a:uFill>
                <a:solidFill>
                  <a:srgbClr val="FFFFFF"/>
                </a:solidFill>
              </a:uFill>
              <a:latin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Rectangle 1"/>
          <p:cNvSpPr>
            <a:spLocks noGrp="1" noRot="1" noChangeAspect="1" noChangeArrowheads="1" noTextEdit="1"/>
          </p:cNvSpPr>
          <p:nvPr>
            <p:ph type="sldImg"/>
          </p:nvPr>
        </p:nvSpPr>
        <p:spPr bwMode="auto">
          <a:xfrm>
            <a:off x="0" y="303213"/>
            <a:ext cx="1588" cy="1587"/>
          </a:xfrm>
          <a:prstGeom prst="rect">
            <a:avLst/>
          </a:prstGeom>
          <a:solidFill>
            <a:srgbClr val="FFFFFF"/>
          </a:solidFill>
          <a:ln>
            <a:solidFill>
              <a:srgbClr val="000000"/>
            </a:solidFill>
            <a:miter lim="800000"/>
            <a:headEnd/>
            <a:tailEnd/>
          </a:ln>
        </p:spPr>
      </p:sp>
      <p:sp>
        <p:nvSpPr>
          <p:cNvPr id="4098" name="Rectangle 2"/>
          <p:cNvSpPr txBox="1">
            <a:spLocks noGrp="1" noChangeArrowheads="1"/>
          </p:cNvSpPr>
          <p:nvPr>
            <p:ph type="body" idx="1"/>
          </p:nvPr>
        </p:nvSpPr>
        <p:spPr bwMode="auto">
          <a:xfrm>
            <a:off x="503238" y="4316413"/>
            <a:ext cx="5856287" cy="4060825"/>
          </a:xfrm>
          <a:prstGeom prst="rect">
            <a:avLst/>
          </a:prstGeom>
          <a:noFill/>
          <a:ln>
            <a:miter lim="800000"/>
            <a:headEnd/>
            <a:tailEnd/>
          </a:ln>
        </p:spPr>
        <p:txBody>
          <a:bodyPr wrap="none" anchor="ctr"/>
          <a:lstStyle/>
          <a:p>
            <a:endParaRPr lang="es-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1400760" y="915120"/>
            <a:ext cx="4054680" cy="313416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166" name="PlaceHolder 2"/>
          <p:cNvSpPr>
            <a:spLocks noGrp="1"/>
          </p:cNvSpPr>
          <p:nvPr>
            <p:ph type="body"/>
          </p:nvPr>
        </p:nvSpPr>
        <p:spPr>
          <a:xfrm>
            <a:off x="1046520" y="4352760"/>
            <a:ext cx="4770720" cy="5336640"/>
          </a:xfrm>
          <a:prstGeom prst="rect">
            <a:avLst/>
          </a:prstGeom>
        </p:spPr>
        <p:txBody>
          <a:bodyPr lIns="0" tIns="0" rIns="0" bIns="0"/>
          <a:lstStyle/>
          <a:p>
            <a:pPr marL="77040" indent="-76680">
              <a:lnSpc>
                <a:spcPct val="93000"/>
              </a:lnSpc>
            </a:pPr>
            <a:r>
              <a:rPr lang="es-AR" sz="2000" b="0" strike="noStrike" spc="-1">
                <a:solidFill>
                  <a:srgbClr val="000000"/>
                </a:solidFill>
                <a:uFill>
                  <a:solidFill>
                    <a:srgbClr val="FFFFFF"/>
                  </a:solidFill>
                </a:uFill>
                <a:latin typeface="Arial"/>
                <a:ea typeface="msgothic"/>
              </a:rPr>
              <a:t>Schematic summary of arrhythmia mechanisms in congestive heart failure (CHF). </a:t>
            </a:r>
            <a:r>
              <a:rPr lang="es-AR" sz="2000" b="0" i="1" strike="noStrike" spc="-1">
                <a:solidFill>
                  <a:srgbClr val="000000"/>
                </a:solidFill>
                <a:uFill>
                  <a:solidFill>
                    <a:srgbClr val="FFFFFF"/>
                  </a:solidFill>
                </a:uFill>
                <a:latin typeface="Arial"/>
                <a:ea typeface="msgothic"/>
              </a:rPr>
              <a:t>A</a:t>
            </a:r>
            <a:r>
              <a:rPr lang="es-AR" sz="2000" b="0" strike="noStrike" spc="-1">
                <a:solidFill>
                  <a:srgbClr val="000000"/>
                </a:solidFill>
                <a:uFill>
                  <a:solidFill>
                    <a:srgbClr val="FFFFFF"/>
                  </a:solidFill>
                </a:uFill>
                <a:latin typeface="Arial"/>
                <a:ea typeface="msgothic"/>
              </a:rPr>
              <a:t>: abnormalities in spontaneous pacemaking function (automaticity). Reductions in the nonselective cation current </a:t>
            </a:r>
            <a:r>
              <a:rPr lang="es-AR" sz="2000" b="0" i="1" strike="noStrike" spc="-1">
                <a:solidFill>
                  <a:srgbClr val="000000"/>
                </a:solidFill>
                <a:uFill>
                  <a:solidFill>
                    <a:srgbClr val="FFFFFF"/>
                  </a:solidFill>
                </a:uFill>
                <a:latin typeface="Arial"/>
                <a:ea typeface="msgothic"/>
              </a:rPr>
              <a:t>I</a:t>
            </a:r>
            <a:r>
              <a:rPr lang="es-AR" sz="2000" b="0" strike="noStrike" spc="-1" baseline="-33000">
                <a:solidFill>
                  <a:srgbClr val="000000"/>
                </a:solidFill>
                <a:uFill>
                  <a:solidFill>
                    <a:srgbClr val="FFFFFF"/>
                  </a:solidFill>
                </a:uFill>
                <a:latin typeface="Arial"/>
                <a:ea typeface="msgothic"/>
              </a:rPr>
              <a:t>f</a:t>
            </a:r>
            <a:r>
              <a:rPr lang="es-AR" sz="2000" b="0" strike="noStrike" spc="-1">
                <a:solidFill>
                  <a:srgbClr val="000000"/>
                </a:solidFill>
                <a:uFill>
                  <a:solidFill>
                    <a:srgbClr val="FFFFFF"/>
                  </a:solidFill>
                </a:uFill>
                <a:latin typeface="Arial"/>
                <a:ea typeface="msgothic"/>
              </a:rPr>
              <a:t> and its underlying HCN subunit contribute to impaired SA node function and bradycardia in CHF. Increases in atrial and ventricular </a:t>
            </a:r>
            <a:r>
              <a:rPr lang="es-AR" sz="2000" b="0" i="1" strike="noStrike" spc="-1">
                <a:solidFill>
                  <a:srgbClr val="000000"/>
                </a:solidFill>
                <a:uFill>
                  <a:solidFill>
                    <a:srgbClr val="FFFFFF"/>
                  </a:solidFill>
                </a:uFill>
                <a:latin typeface="Arial"/>
                <a:ea typeface="msgothic"/>
              </a:rPr>
              <a:t>I</a:t>
            </a:r>
            <a:r>
              <a:rPr lang="es-AR" sz="2000" b="0" strike="noStrike" spc="-1" baseline="-33000">
                <a:solidFill>
                  <a:srgbClr val="000000"/>
                </a:solidFill>
                <a:uFill>
                  <a:solidFill>
                    <a:srgbClr val="FFFFFF"/>
                  </a:solidFill>
                </a:uFill>
                <a:latin typeface="Arial"/>
                <a:ea typeface="msgothic"/>
              </a:rPr>
              <a:t>f</a:t>
            </a:r>
            <a:r>
              <a:rPr lang="es-AR" sz="2000" b="0" strike="noStrike" spc="-1">
                <a:solidFill>
                  <a:srgbClr val="000000"/>
                </a:solidFill>
                <a:uFill>
                  <a:solidFill>
                    <a:srgbClr val="FFFFFF"/>
                  </a:solidFill>
                </a:uFill>
                <a:latin typeface="Arial"/>
                <a:ea typeface="msgothic"/>
              </a:rPr>
              <a:t> may contribute to ectopic beat formation in CHF. </a:t>
            </a:r>
            <a:r>
              <a:rPr lang="es-AR" sz="2000" b="0" i="1" strike="noStrike" spc="-1">
                <a:solidFill>
                  <a:srgbClr val="000000"/>
                </a:solidFill>
                <a:uFill>
                  <a:solidFill>
                    <a:srgbClr val="FFFFFF"/>
                  </a:solidFill>
                </a:uFill>
                <a:latin typeface="Arial"/>
                <a:ea typeface="msgothic"/>
              </a:rPr>
              <a:t>B</a:t>
            </a:r>
            <a:r>
              <a:rPr lang="es-AR" sz="2000" b="0" strike="noStrike" spc="-1">
                <a:solidFill>
                  <a:srgbClr val="000000"/>
                </a:solidFill>
                <a:uFill>
                  <a:solidFill>
                    <a:srgbClr val="FFFFFF"/>
                  </a:solidFill>
                </a:uFill>
                <a:latin typeface="Arial"/>
                <a:ea typeface="msgothic"/>
              </a:rPr>
              <a:t>: repolarization impairment and early afterdepolarizations (EADs). CHF-induced reductions in repolarizing K</a:t>
            </a:r>
            <a:r>
              <a:rPr lang="es-AR" sz="2000" b="0" strike="noStrike" spc="-1" baseline="33000">
                <a:solidFill>
                  <a:srgbClr val="000000"/>
                </a:solidFill>
                <a:uFill>
                  <a:solidFill>
                    <a:srgbClr val="FFFFFF"/>
                  </a:solidFill>
                </a:uFill>
                <a:latin typeface="Arial"/>
                <a:ea typeface="msgothic"/>
              </a:rPr>
              <a:t>+</a:t>
            </a:r>
            <a:r>
              <a:rPr lang="es-AR" sz="2000" b="0" strike="noStrike" spc="-1">
                <a:solidFill>
                  <a:srgbClr val="000000"/>
                </a:solidFill>
                <a:uFill>
                  <a:solidFill>
                    <a:srgbClr val="FFFFFF"/>
                  </a:solidFill>
                </a:uFill>
                <a:latin typeface="Arial"/>
                <a:ea typeface="msgothic"/>
              </a:rPr>
              <a:t> currents (including </a:t>
            </a:r>
            <a:r>
              <a:rPr lang="es-AR" sz="2000" b="0" i="1" strike="noStrike" spc="-1">
                <a:solidFill>
                  <a:srgbClr val="000000"/>
                </a:solidFill>
                <a:uFill>
                  <a:solidFill>
                    <a:srgbClr val="FFFFFF"/>
                  </a:solidFill>
                </a:uFill>
                <a:latin typeface="Arial"/>
                <a:ea typeface="msgothic"/>
              </a:rPr>
              <a:t>I</a:t>
            </a:r>
            <a:r>
              <a:rPr lang="es-AR" sz="2000" b="0" strike="noStrike" spc="-1" baseline="-33000">
                <a:solidFill>
                  <a:srgbClr val="000000"/>
                </a:solidFill>
                <a:uFill>
                  <a:solidFill>
                    <a:srgbClr val="FFFFFF"/>
                  </a:solidFill>
                </a:uFill>
                <a:latin typeface="Arial"/>
                <a:ea typeface="msgothic"/>
              </a:rPr>
              <a:t>K1</a:t>
            </a:r>
            <a:r>
              <a:rPr lang="es-AR" sz="2000" b="0" strike="noStrike" spc="-1">
                <a:solidFill>
                  <a:srgbClr val="000000"/>
                </a:solidFill>
                <a:uFill>
                  <a:solidFill>
                    <a:srgbClr val="FFFFFF"/>
                  </a:solidFill>
                </a:uFill>
                <a:latin typeface="Arial"/>
                <a:ea typeface="msgothic"/>
              </a:rPr>
              <a:t>, </a:t>
            </a:r>
            <a:r>
              <a:rPr lang="es-AR" sz="2000" b="0" i="1" strike="noStrike" spc="-1">
                <a:solidFill>
                  <a:srgbClr val="000000"/>
                </a:solidFill>
                <a:uFill>
                  <a:solidFill>
                    <a:srgbClr val="FFFFFF"/>
                  </a:solidFill>
                </a:uFill>
                <a:latin typeface="Arial"/>
                <a:ea typeface="msgothic"/>
              </a:rPr>
              <a:t>I</a:t>
            </a:r>
            <a:r>
              <a:rPr lang="es-AR" sz="2000" b="0" strike="noStrike" spc="-1" baseline="-33000">
                <a:solidFill>
                  <a:srgbClr val="000000"/>
                </a:solidFill>
                <a:uFill>
                  <a:solidFill>
                    <a:srgbClr val="FFFFFF"/>
                  </a:solidFill>
                </a:uFill>
                <a:latin typeface="Arial"/>
                <a:ea typeface="msgothic"/>
              </a:rPr>
              <a:t>Ks</a:t>
            </a:r>
            <a:r>
              <a:rPr lang="es-AR" sz="2000" b="0" strike="noStrike" spc="-1">
                <a:solidFill>
                  <a:srgbClr val="000000"/>
                </a:solidFill>
                <a:uFill>
                  <a:solidFill>
                    <a:srgbClr val="FFFFFF"/>
                  </a:solidFill>
                </a:uFill>
                <a:latin typeface="Arial"/>
                <a:ea typeface="msgothic"/>
              </a:rPr>
              <a:t>, and </a:t>
            </a:r>
            <a:r>
              <a:rPr lang="es-AR" sz="2000" b="0" i="1" strike="noStrike" spc="-1">
                <a:solidFill>
                  <a:srgbClr val="000000"/>
                </a:solidFill>
                <a:uFill>
                  <a:solidFill>
                    <a:srgbClr val="FFFFFF"/>
                  </a:solidFill>
                </a:uFill>
                <a:latin typeface="Arial"/>
                <a:ea typeface="msgothic"/>
              </a:rPr>
              <a:t>I</a:t>
            </a:r>
            <a:r>
              <a:rPr lang="es-AR" sz="2000" b="0" strike="noStrike" spc="-1" baseline="-33000">
                <a:solidFill>
                  <a:srgbClr val="000000"/>
                </a:solidFill>
                <a:uFill>
                  <a:solidFill>
                    <a:srgbClr val="FFFFFF"/>
                  </a:solidFill>
                </a:uFill>
                <a:latin typeface="Arial"/>
                <a:ea typeface="msgothic"/>
              </a:rPr>
              <a:t>to</a:t>
            </a:r>
            <a:r>
              <a:rPr lang="es-AR" sz="2000" b="0" strike="noStrike" spc="-1">
                <a:solidFill>
                  <a:srgbClr val="000000"/>
                </a:solidFill>
                <a:uFill>
                  <a:solidFill>
                    <a:srgbClr val="FFFFFF"/>
                  </a:solidFill>
                </a:uFill>
                <a:latin typeface="Arial"/>
                <a:ea typeface="msgothic"/>
              </a:rPr>
              <a:t>) and increases in depolarizing plateau currents (like late </a:t>
            </a:r>
            <a:r>
              <a:rPr lang="es-AR" sz="2000" b="0" i="1" strike="noStrike" spc="-1">
                <a:solidFill>
                  <a:srgbClr val="000000"/>
                </a:solidFill>
                <a:uFill>
                  <a:solidFill>
                    <a:srgbClr val="FFFFFF"/>
                  </a:solidFill>
                </a:uFill>
                <a:latin typeface="Arial"/>
                <a:ea typeface="msgothic"/>
              </a:rPr>
              <a:t>I</a:t>
            </a:r>
            <a:r>
              <a:rPr lang="es-AR" sz="2000" b="0" strike="noStrike" spc="-1" baseline="-33000">
                <a:solidFill>
                  <a:srgbClr val="000000"/>
                </a:solidFill>
                <a:uFill>
                  <a:solidFill>
                    <a:srgbClr val="FFFFFF"/>
                  </a:solidFill>
                </a:uFill>
                <a:latin typeface="Arial"/>
                <a:ea typeface="msgothic"/>
              </a:rPr>
              <a:t>Na</a:t>
            </a:r>
            <a:r>
              <a:rPr lang="es-AR" sz="2000" b="0" strike="noStrike" spc="-1">
                <a:solidFill>
                  <a:srgbClr val="000000"/>
                </a:solidFill>
                <a:uFill>
                  <a:solidFill>
                    <a:srgbClr val="FFFFFF"/>
                  </a:solidFill>
                </a:uFill>
                <a:latin typeface="Arial"/>
                <a:ea typeface="msgothic"/>
              </a:rPr>
              <a:t>, </a:t>
            </a:r>
            <a:r>
              <a:rPr lang="es-AR" sz="2000" b="0" i="1" strike="noStrike" spc="-1">
                <a:solidFill>
                  <a:srgbClr val="000000"/>
                </a:solidFill>
                <a:uFill>
                  <a:solidFill>
                    <a:srgbClr val="FFFFFF"/>
                  </a:solidFill>
                </a:uFill>
                <a:latin typeface="Arial"/>
                <a:ea typeface="msgothic"/>
              </a:rPr>
              <a:t>I</a:t>
            </a:r>
            <a:r>
              <a:rPr lang="es-AR" sz="2000" b="0" strike="noStrike" spc="-1" baseline="-33000">
                <a:solidFill>
                  <a:srgbClr val="000000"/>
                </a:solidFill>
                <a:uFill>
                  <a:solidFill>
                    <a:srgbClr val="FFFFFF"/>
                  </a:solidFill>
                </a:uFill>
                <a:latin typeface="Arial"/>
                <a:ea typeface="msgothic"/>
              </a:rPr>
              <a:t>NaL</a:t>
            </a:r>
            <a:r>
              <a:rPr lang="es-AR" sz="2000" b="0" strike="noStrike" spc="-1">
                <a:solidFill>
                  <a:srgbClr val="000000"/>
                </a:solidFill>
                <a:uFill>
                  <a:solidFill>
                    <a:srgbClr val="FFFFFF"/>
                  </a:solidFill>
                </a:uFill>
                <a:latin typeface="Arial"/>
                <a:ea typeface="msgothic"/>
              </a:rPr>
              <a:t>) impair repolarization, prolong the APD, and promote formation of arrhythmogenic EADs. </a:t>
            </a:r>
            <a:r>
              <a:rPr lang="es-AR" sz="2000" b="0" i="1" strike="noStrike" spc="-1">
                <a:solidFill>
                  <a:srgbClr val="000000"/>
                </a:solidFill>
                <a:uFill>
                  <a:solidFill>
                    <a:srgbClr val="FFFFFF"/>
                  </a:solidFill>
                </a:uFill>
                <a:latin typeface="Arial"/>
                <a:ea typeface="msgothic"/>
              </a:rPr>
              <a:t>C</a:t>
            </a:r>
            <a:r>
              <a:rPr lang="es-AR" sz="2000" b="0" strike="noStrike" spc="-1">
                <a:solidFill>
                  <a:srgbClr val="000000"/>
                </a:solidFill>
                <a:uFill>
                  <a:solidFill>
                    <a:srgbClr val="FFFFFF"/>
                  </a:solidFill>
                </a:uFill>
                <a:latin typeface="Arial"/>
                <a:ea typeface="msgothic"/>
              </a:rPr>
              <a:t>: delayed afterdepolarizations (DADs). DADs are formed when cytoplasmic Ca</a:t>
            </a:r>
            <a:r>
              <a:rPr lang="es-AR" sz="2000" b="0" strike="noStrike" spc="-1" baseline="33000">
                <a:solidFill>
                  <a:srgbClr val="000000"/>
                </a:solidFill>
                <a:uFill>
                  <a:solidFill>
                    <a:srgbClr val="FFFFFF"/>
                  </a:solidFill>
                </a:uFill>
                <a:latin typeface="Arial"/>
                <a:ea typeface="msgothic"/>
              </a:rPr>
              <a:t>2+</a:t>
            </a:r>
            <a:r>
              <a:rPr lang="es-AR" sz="2000" b="0" strike="noStrike" spc="-1">
                <a:solidFill>
                  <a:srgbClr val="000000"/>
                </a:solidFill>
                <a:uFill>
                  <a:solidFill>
                    <a:srgbClr val="FFFFFF"/>
                  </a:solidFill>
                </a:uFill>
                <a:latin typeface="Arial"/>
                <a:ea typeface="msgothic"/>
              </a:rPr>
              <a:t> released by an abnormal diastolic SR Ca</a:t>
            </a:r>
            <a:r>
              <a:rPr lang="es-AR" sz="2000" b="0" strike="noStrike" spc="-1" baseline="33000">
                <a:solidFill>
                  <a:srgbClr val="000000"/>
                </a:solidFill>
                <a:uFill>
                  <a:solidFill>
                    <a:srgbClr val="FFFFFF"/>
                  </a:solidFill>
                </a:uFill>
                <a:latin typeface="Arial"/>
                <a:ea typeface="msgothic"/>
              </a:rPr>
              <a:t>2+</a:t>
            </a:r>
            <a:r>
              <a:rPr lang="es-AR" sz="2000" b="0" strike="noStrike" spc="-1">
                <a:solidFill>
                  <a:srgbClr val="000000"/>
                </a:solidFill>
                <a:uFill>
                  <a:solidFill>
                    <a:srgbClr val="FFFFFF"/>
                  </a:solidFill>
                </a:uFill>
                <a:latin typeface="Arial"/>
                <a:ea typeface="msgothic"/>
              </a:rPr>
              <a:t> discharge is exchanged for extracellular Na</a:t>
            </a:r>
            <a:r>
              <a:rPr lang="es-AR" sz="2000" b="0" strike="noStrike" spc="-1" baseline="33000">
                <a:solidFill>
                  <a:srgbClr val="000000"/>
                </a:solidFill>
                <a:uFill>
                  <a:solidFill>
                    <a:srgbClr val="FFFFFF"/>
                  </a:solidFill>
                </a:uFill>
                <a:latin typeface="Arial"/>
                <a:ea typeface="msgothic"/>
              </a:rPr>
              <a:t>+</a:t>
            </a:r>
            <a:r>
              <a:rPr lang="es-AR" sz="2000" b="0" strike="noStrike" spc="-1">
                <a:solidFill>
                  <a:srgbClr val="000000"/>
                </a:solidFill>
                <a:uFill>
                  <a:solidFill>
                    <a:srgbClr val="FFFFFF"/>
                  </a:solidFill>
                </a:uFill>
                <a:latin typeface="Arial"/>
                <a:ea typeface="msgothic"/>
              </a:rPr>
              <a:t> via the Na</a:t>
            </a:r>
            <a:r>
              <a:rPr lang="es-AR" sz="2000" b="0" strike="noStrike" spc="-1" baseline="33000">
                <a:solidFill>
                  <a:srgbClr val="000000"/>
                </a:solidFill>
                <a:uFill>
                  <a:solidFill>
                    <a:srgbClr val="FFFFFF"/>
                  </a:solidFill>
                </a:uFill>
                <a:latin typeface="Arial"/>
                <a:ea typeface="msgothic"/>
              </a:rPr>
              <a:t>+</a:t>
            </a:r>
            <a:r>
              <a:rPr lang="es-AR" sz="2000" b="0" strike="noStrike" spc="-1">
                <a:solidFill>
                  <a:srgbClr val="000000"/>
                </a:solidFill>
                <a:uFill>
                  <a:solidFill>
                    <a:srgbClr val="FFFFFF"/>
                  </a:solidFill>
                </a:uFill>
                <a:latin typeface="Arial"/>
                <a:ea typeface="msgothic"/>
              </a:rPr>
              <a:t>-Ca</a:t>
            </a:r>
            <a:r>
              <a:rPr lang="es-AR" sz="2000" b="0" strike="noStrike" spc="-1" baseline="33000">
                <a:solidFill>
                  <a:srgbClr val="000000"/>
                </a:solidFill>
                <a:uFill>
                  <a:solidFill>
                    <a:srgbClr val="FFFFFF"/>
                  </a:solidFill>
                </a:uFill>
                <a:latin typeface="Arial"/>
                <a:ea typeface="msgothic"/>
              </a:rPr>
              <a:t>2+</a:t>
            </a:r>
            <a:r>
              <a:rPr lang="es-AR" sz="2000" b="0" strike="noStrike" spc="-1">
                <a:solidFill>
                  <a:srgbClr val="000000"/>
                </a:solidFill>
                <a:uFill>
                  <a:solidFill>
                    <a:srgbClr val="FFFFFF"/>
                  </a:solidFill>
                </a:uFill>
                <a:latin typeface="Arial"/>
                <a:ea typeface="msgothic"/>
              </a:rPr>
              <a:t> exchanger (NCX). Since NCX removes only 1 Ca</a:t>
            </a:r>
            <a:r>
              <a:rPr lang="es-AR" sz="2000" b="0" strike="noStrike" spc="-1" baseline="33000">
                <a:solidFill>
                  <a:srgbClr val="000000"/>
                </a:solidFill>
                <a:uFill>
                  <a:solidFill>
                    <a:srgbClr val="FFFFFF"/>
                  </a:solidFill>
                </a:uFill>
                <a:latin typeface="Arial"/>
                <a:ea typeface="msgothic"/>
              </a:rPr>
              <a:t>2+</a:t>
            </a:r>
            <a:r>
              <a:rPr lang="es-AR" sz="2000" b="0" strike="noStrike" spc="-1">
                <a:solidFill>
                  <a:srgbClr val="000000"/>
                </a:solidFill>
                <a:uFill>
                  <a:solidFill>
                    <a:srgbClr val="FFFFFF"/>
                  </a:solidFill>
                </a:uFill>
                <a:latin typeface="Arial"/>
                <a:ea typeface="msgothic"/>
              </a:rPr>
              <a:t> for every 3 Na</a:t>
            </a:r>
            <a:r>
              <a:rPr lang="es-AR" sz="2000" b="0" strike="noStrike" spc="-1" baseline="33000">
                <a:solidFill>
                  <a:srgbClr val="000000"/>
                </a:solidFill>
                <a:uFill>
                  <a:solidFill>
                    <a:srgbClr val="FFFFFF"/>
                  </a:solidFill>
                </a:uFill>
                <a:latin typeface="Arial"/>
                <a:ea typeface="msgothic"/>
              </a:rPr>
              <a:t>+</a:t>
            </a:r>
            <a:r>
              <a:rPr lang="es-AR" sz="2000" b="0" strike="noStrike" spc="-1">
                <a:solidFill>
                  <a:srgbClr val="000000"/>
                </a:solidFill>
                <a:uFill>
                  <a:solidFill>
                    <a:srgbClr val="FFFFFF"/>
                  </a:solidFill>
                </a:uFill>
                <a:latin typeface="Arial"/>
                <a:ea typeface="msgothic"/>
              </a:rPr>
              <a:t> entering, it causes a net flow of positive ions to enter and depolarize the cell. If the DAD is large enough to raise the membrane voltage to threshold, an extrasystole is induced, a phenomenon known as triggered activity (TA). In CHF, DADs and TA are favored by </a:t>
            </a:r>
            <a:r>
              <a:rPr lang="es-AR" sz="2000" b="0" i="1" strike="noStrike" spc="-1">
                <a:solidFill>
                  <a:srgbClr val="000000"/>
                </a:solidFill>
                <a:uFill>
                  <a:solidFill>
                    <a:srgbClr val="FFFFFF"/>
                  </a:solidFill>
                </a:uFill>
                <a:latin typeface="Arial"/>
                <a:ea typeface="msgothic"/>
              </a:rPr>
              <a:t>1</a:t>
            </a:r>
            <a:r>
              <a:rPr lang="es-AR" sz="2000" b="0" strike="noStrike" spc="-1">
                <a:solidFill>
                  <a:srgbClr val="000000"/>
                </a:solidFill>
                <a:uFill>
                  <a:solidFill>
                    <a:srgbClr val="FFFFFF"/>
                  </a:solidFill>
                </a:uFill>
                <a:latin typeface="Arial"/>
                <a:ea typeface="msgothic"/>
              </a:rPr>
              <a:t>) increased NCX function; </a:t>
            </a:r>
            <a:r>
              <a:rPr lang="es-AR" sz="2000" b="0" i="1" strike="noStrike" spc="-1">
                <a:solidFill>
                  <a:srgbClr val="000000"/>
                </a:solidFill>
                <a:uFill>
                  <a:solidFill>
                    <a:srgbClr val="FFFFFF"/>
                  </a:solidFill>
                </a:uFill>
                <a:latin typeface="Arial"/>
                <a:ea typeface="msgothic"/>
              </a:rPr>
              <a:t>2</a:t>
            </a:r>
            <a:r>
              <a:rPr lang="es-AR" sz="2000" b="0" strike="noStrike" spc="-1">
                <a:solidFill>
                  <a:srgbClr val="000000"/>
                </a:solidFill>
                <a:uFill>
                  <a:solidFill>
                    <a:srgbClr val="FFFFFF"/>
                  </a:solidFill>
                </a:uFill>
                <a:latin typeface="Arial"/>
                <a:ea typeface="msgothic"/>
              </a:rPr>
              <a:t>) Ca</a:t>
            </a:r>
            <a:r>
              <a:rPr lang="es-AR" sz="2000" b="0" strike="noStrike" spc="-1" baseline="33000">
                <a:solidFill>
                  <a:srgbClr val="000000"/>
                </a:solidFill>
                <a:uFill>
                  <a:solidFill>
                    <a:srgbClr val="FFFFFF"/>
                  </a:solidFill>
                </a:uFill>
                <a:latin typeface="Arial"/>
                <a:ea typeface="msgothic"/>
              </a:rPr>
              <a:t>2+</a:t>
            </a:r>
            <a:r>
              <a:rPr lang="es-AR" sz="2000" b="0" strike="noStrike" spc="-1">
                <a:solidFill>
                  <a:srgbClr val="000000"/>
                </a:solidFill>
                <a:uFill>
                  <a:solidFill>
                    <a:srgbClr val="FFFFFF"/>
                  </a:solidFill>
                </a:uFill>
                <a:latin typeface="Arial"/>
                <a:ea typeface="msgothic"/>
              </a:rPr>
              <a:t> release channel (CaRC) phosphorylation, which increases the likelihood of abnormal diastolic Ca</a:t>
            </a:r>
            <a:r>
              <a:rPr lang="es-AR" sz="2000" b="0" strike="noStrike" spc="-1" baseline="33000">
                <a:solidFill>
                  <a:srgbClr val="000000"/>
                </a:solidFill>
                <a:uFill>
                  <a:solidFill>
                    <a:srgbClr val="FFFFFF"/>
                  </a:solidFill>
                </a:uFill>
                <a:latin typeface="Arial"/>
                <a:ea typeface="msgothic"/>
              </a:rPr>
              <a:t>2+</a:t>
            </a:r>
            <a:r>
              <a:rPr lang="es-AR" sz="2000" b="0" strike="noStrike" spc="-1">
                <a:solidFill>
                  <a:srgbClr val="000000"/>
                </a:solidFill>
                <a:uFill>
                  <a:solidFill>
                    <a:srgbClr val="FFFFFF"/>
                  </a:solidFill>
                </a:uFill>
                <a:latin typeface="Arial"/>
                <a:ea typeface="msgothic"/>
              </a:rPr>
              <a:t> release; and </a:t>
            </a:r>
            <a:r>
              <a:rPr lang="es-AR" sz="2000" b="0" i="1" strike="noStrike" spc="-1">
                <a:solidFill>
                  <a:srgbClr val="000000"/>
                </a:solidFill>
                <a:uFill>
                  <a:solidFill>
                    <a:srgbClr val="FFFFFF"/>
                  </a:solidFill>
                </a:uFill>
                <a:latin typeface="Arial"/>
                <a:ea typeface="msgothic"/>
              </a:rPr>
              <a:t>3</a:t>
            </a:r>
            <a:r>
              <a:rPr lang="es-AR" sz="2000" b="0" strike="noStrike" spc="-1">
                <a:solidFill>
                  <a:srgbClr val="000000"/>
                </a:solidFill>
                <a:uFill>
                  <a:solidFill>
                    <a:srgbClr val="FFFFFF"/>
                  </a:solidFill>
                </a:uFill>
                <a:latin typeface="Arial"/>
                <a:ea typeface="msgothic"/>
              </a:rPr>
              <a:t>) reduced </a:t>
            </a:r>
            <a:r>
              <a:rPr lang="es-AR" sz="2000" b="0" i="1" strike="noStrike" spc="-1">
                <a:solidFill>
                  <a:srgbClr val="000000"/>
                </a:solidFill>
                <a:uFill>
                  <a:solidFill>
                    <a:srgbClr val="FFFFFF"/>
                  </a:solidFill>
                </a:uFill>
                <a:latin typeface="Arial"/>
                <a:ea typeface="msgothic"/>
              </a:rPr>
              <a:t>I</a:t>
            </a:r>
            <a:r>
              <a:rPr lang="es-AR" sz="2000" b="0" strike="noStrike" spc="-1" baseline="-33000">
                <a:solidFill>
                  <a:srgbClr val="000000"/>
                </a:solidFill>
                <a:uFill>
                  <a:solidFill>
                    <a:srgbClr val="FFFFFF"/>
                  </a:solidFill>
                </a:uFill>
                <a:latin typeface="Arial"/>
                <a:ea typeface="msgothic"/>
              </a:rPr>
              <a:t>K1</a:t>
            </a:r>
            <a:r>
              <a:rPr lang="es-AR" sz="2000" b="0" strike="noStrike" spc="-1">
                <a:solidFill>
                  <a:srgbClr val="000000"/>
                </a:solidFill>
                <a:uFill>
                  <a:solidFill>
                    <a:srgbClr val="FFFFFF"/>
                  </a:solidFill>
                </a:uFill>
                <a:latin typeface="Arial"/>
                <a:ea typeface="msgothic"/>
              </a:rPr>
              <a:t>, which increases diastolic membrane resistance and increases the voltage deflection caused by a given depolarizing current (see Fig. 4). </a:t>
            </a:r>
            <a:r>
              <a:rPr lang="es-AR" sz="2000" b="0" i="1" strike="noStrike" spc="-1">
                <a:solidFill>
                  <a:srgbClr val="000000"/>
                </a:solidFill>
                <a:uFill>
                  <a:solidFill>
                    <a:srgbClr val="FFFFFF"/>
                  </a:solidFill>
                </a:uFill>
                <a:latin typeface="Arial"/>
                <a:ea typeface="msgothic"/>
              </a:rPr>
              <a:t>D</a:t>
            </a:r>
            <a:r>
              <a:rPr lang="es-AR" sz="2000" b="0" strike="noStrike" spc="-1">
                <a:solidFill>
                  <a:srgbClr val="000000"/>
                </a:solidFill>
                <a:uFill>
                  <a:solidFill>
                    <a:srgbClr val="FFFFFF"/>
                  </a:solidFill>
                </a:uFill>
                <a:latin typeface="Arial"/>
                <a:ea typeface="msgothic"/>
              </a:rPr>
              <a:t>: reentrant activity. Reentry requires an impulse to block in one of two potential conducting pathways (unidirectional block), and then to return and reenter through the previously inexcitable zone. Reentry is favored by premature impulses (which can find one path refractory when the other can conduct, thereby triggering reentry), by variability in refractoriness (which provides the differences allowing for only one path to be activated) and by slow conduction, which allows enough time for the previously refractory pathway to recover by the time the returning impulse (stippled line) gets back to the site where it previously blocked. Factors favoring reentry in CHF include premature impulses arising from the mechanisms shown in </a:t>
            </a:r>
            <a:r>
              <a:rPr lang="es-AR" sz="2000" b="0" i="1" strike="noStrike" spc="-1">
                <a:solidFill>
                  <a:srgbClr val="000000"/>
                </a:solidFill>
                <a:uFill>
                  <a:solidFill>
                    <a:srgbClr val="FFFFFF"/>
                  </a:solidFill>
                </a:uFill>
                <a:latin typeface="Arial"/>
                <a:ea typeface="msgothic"/>
              </a:rPr>
              <a:t>A–C</a:t>
            </a:r>
            <a:r>
              <a:rPr lang="es-AR" sz="2000" b="0" strike="noStrike" spc="-1">
                <a:solidFill>
                  <a:srgbClr val="000000"/>
                </a:solidFill>
                <a:uFill>
                  <a:solidFill>
                    <a:srgbClr val="FFFFFF"/>
                  </a:solidFill>
                </a:uFill>
                <a:latin typeface="Arial"/>
                <a:ea typeface="msgothic"/>
              </a:rPr>
              <a:t>, refractoriness heterogeneity due to spatially variable APD increases, and slowed conduction caused by reduced connexin expression, decreased connexin phosphorylation, and reduced phase 0 </a:t>
            </a:r>
            <a:r>
              <a:rPr lang="es-AR" sz="2000" b="0" i="1" strike="noStrike" spc="-1">
                <a:solidFill>
                  <a:srgbClr val="000000"/>
                </a:solidFill>
                <a:uFill>
                  <a:solidFill>
                    <a:srgbClr val="FFFFFF"/>
                  </a:solidFill>
                </a:uFill>
                <a:latin typeface="Arial"/>
                <a:ea typeface="msgothic"/>
              </a:rPr>
              <a:t>I</a:t>
            </a:r>
            <a:r>
              <a:rPr lang="es-AR" sz="2000" b="0" strike="noStrike" spc="-1" baseline="-33000">
                <a:solidFill>
                  <a:srgbClr val="000000"/>
                </a:solidFill>
                <a:uFill>
                  <a:solidFill>
                    <a:srgbClr val="FFFFFF"/>
                  </a:solidFill>
                </a:uFill>
                <a:latin typeface="Arial"/>
                <a:ea typeface="msgothic"/>
              </a:rPr>
              <a:t>Na</a:t>
            </a:r>
            <a:r>
              <a:rPr lang="es-AR" sz="2000" b="0" strike="noStrike" spc="-1">
                <a:solidFill>
                  <a:srgbClr val="000000"/>
                </a:solidFill>
                <a:uFill>
                  <a:solidFill>
                    <a:srgbClr val="FFFFFF"/>
                  </a:solidFill>
                </a:uFill>
                <a:latin typeface="Arial"/>
                <a:ea typeface="msgothic"/>
              </a:rPr>
              <a:t>. For a more detailed discussion of these mechanisms, see Reference 211.</a:t>
            </a:r>
            <a:endParaRPr lang="es-AR" sz="1800" b="0" strike="noStrike" spc="-1">
              <a:solidFill>
                <a:srgbClr val="000000"/>
              </a:solidFill>
              <a:uFill>
                <a:solidFill>
                  <a:srgbClr val="FFFFFF"/>
                </a:solidFill>
              </a:uFill>
              <a:latin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CustomShape 1"/>
          <p:cNvSpPr/>
          <p:nvPr/>
        </p:nvSpPr>
        <p:spPr>
          <a:xfrm>
            <a:off x="1400760" y="915120"/>
            <a:ext cx="4054680" cy="313416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168" name="PlaceHolder 2"/>
          <p:cNvSpPr>
            <a:spLocks noGrp="1"/>
          </p:cNvSpPr>
          <p:nvPr>
            <p:ph type="body"/>
          </p:nvPr>
        </p:nvSpPr>
        <p:spPr>
          <a:xfrm>
            <a:off x="1046520" y="4352760"/>
            <a:ext cx="4770720" cy="3477600"/>
          </a:xfrm>
          <a:prstGeom prst="rect">
            <a:avLst/>
          </a:prstGeom>
        </p:spPr>
        <p:txBody>
          <a:bodyPr lIns="0" tIns="0" rIns="0" bIns="0"/>
          <a:lstStyle/>
          <a:p>
            <a:pPr marL="77040" indent="-76680">
              <a:lnSpc>
                <a:spcPct val="93000"/>
              </a:lnSpc>
            </a:pPr>
            <a:r>
              <a:rPr lang="es-AR" sz="2000" b="0" strike="noStrike" spc="-1">
                <a:solidFill>
                  <a:srgbClr val="000000"/>
                </a:solidFill>
                <a:uFill>
                  <a:solidFill>
                    <a:srgbClr val="FFFFFF"/>
                  </a:solidFill>
                </a:uFill>
                <a:latin typeface="Arial"/>
                <a:ea typeface="msgothic"/>
              </a:rPr>
              <a:t>Figure 1. Role of multiscale modeling in the systems approach to understanding electromechanical activity in the human heart.</a:t>
            </a:r>
            <a:endParaRPr lang="es-AR" sz="2000" b="0" strike="noStrike" spc="-1">
              <a:solidFill>
                <a:srgbClr val="000000"/>
              </a:solidFill>
              <a:uFill>
                <a:solidFill>
                  <a:srgbClr val="FFFFFF"/>
                </a:solidFill>
              </a:uFill>
              <a:latin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CustomShape 1"/>
          <p:cNvSpPr/>
          <p:nvPr/>
        </p:nvSpPr>
        <p:spPr>
          <a:xfrm>
            <a:off x="1400760" y="915120"/>
            <a:ext cx="4054680" cy="3134160"/>
          </a:xfrm>
          <a:prstGeom prst="rect">
            <a:avLst/>
          </a:prstGeom>
          <a:solidFill>
            <a:srgbClr val="FFFFFF"/>
          </a:solidFill>
          <a:ln w="9360">
            <a:solidFill>
              <a:srgbClr val="000000"/>
            </a:solidFill>
            <a:miter/>
          </a:ln>
        </p:spPr>
        <p:style>
          <a:lnRef idx="0">
            <a:scrgbClr r="0" g="0" b="0"/>
          </a:lnRef>
          <a:fillRef idx="0">
            <a:scrgbClr r="0" g="0" b="0"/>
          </a:fillRef>
          <a:effectRef idx="0">
            <a:scrgbClr r="0" g="0" b="0"/>
          </a:effectRef>
          <a:fontRef idx="minor"/>
        </p:style>
      </p:sp>
      <p:sp>
        <p:nvSpPr>
          <p:cNvPr id="170" name="PlaceHolder 2"/>
          <p:cNvSpPr>
            <a:spLocks noGrp="1"/>
          </p:cNvSpPr>
          <p:nvPr>
            <p:ph type="body"/>
          </p:nvPr>
        </p:nvSpPr>
        <p:spPr>
          <a:xfrm>
            <a:off x="1046520" y="4352760"/>
            <a:ext cx="4770720" cy="3477600"/>
          </a:xfrm>
          <a:prstGeom prst="rect">
            <a:avLst/>
          </a:prstGeom>
        </p:spPr>
        <p:txBody>
          <a:bodyPr lIns="0" tIns="0" rIns="0" bIns="0"/>
          <a:lstStyle/>
          <a:p>
            <a:pPr marL="77040" indent="-76680">
              <a:lnSpc>
                <a:spcPct val="93000"/>
              </a:lnSpc>
            </a:pPr>
            <a:r>
              <a:rPr lang="es-AR" sz="2000" b="0" strike="noStrike" spc="-1">
                <a:solidFill>
                  <a:srgbClr val="000000"/>
                </a:solidFill>
                <a:uFill>
                  <a:solidFill>
                    <a:srgbClr val="FFFFFF"/>
                  </a:solidFill>
                </a:uFill>
                <a:latin typeface="Arial"/>
                <a:ea typeface="msgothic"/>
              </a:rPr>
              <a:t>Whole-heart modeling. A, General approach to modeling cardiac electromechanical function. B, Geometric models. C, Delineation of atria and of infarct core (yellow) and border zone (blue) of an infracted canine heart. D, Computational meshes of the canine heart (electrical and mechanical). E, Fiber and sheet orientations obtained from canine heart DTMRI. Images modified from Gurev et al,11 Stevens et al,15 and Vadakkumpadan et al.17</a:t>
            </a:r>
            <a:endParaRPr lang="es-AR" sz="2000" b="0" strike="noStrike" spc="-1">
              <a:solidFill>
                <a:srgbClr val="000000"/>
              </a:solidFill>
              <a:uFill>
                <a:solidFill>
                  <a:srgbClr val="FFFFFF"/>
                </a:solidFill>
              </a:uFill>
              <a:latin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round/>
            <a:headEnd/>
            <a:tailEnd/>
          </a:ln>
        </p:spPr>
        <p:txBody>
          <a:bodyPr lIns="0" tIns="0" rIns="0" bIns="0"/>
          <a:lstStyle/>
          <a:p>
            <a:pPr marL="76930" indent="-76930">
              <a:lnSpc>
                <a:spcPct val="93000"/>
              </a:lnSpc>
              <a:spcBef>
                <a:spcPct val="0"/>
              </a:spcBef>
              <a:buSzPct val="45000"/>
              <a:tabLst>
                <a:tab pos="649628" algn="l"/>
                <a:tab pos="1299256" algn="l"/>
                <a:tab pos="1948884" algn="l"/>
                <a:tab pos="2598511" algn="l"/>
                <a:tab pos="3248139" algn="l"/>
                <a:tab pos="3897767" algn="l"/>
                <a:tab pos="4547395" algn="l"/>
              </a:tabLst>
            </a:pPr>
            <a:r>
              <a:rPr lang="en-GB" dirty="0">
                <a:latin typeface="Arial" charset="0"/>
                <a:ea typeface="msgothic" charset="0"/>
                <a:cs typeface="msgothic" charset="0"/>
              </a:rPr>
              <a:t>Role of structural complexities in wave propagation in the rabbit ventricle. A, Paced propagation (from apex) in models with and without </a:t>
            </a:r>
            <a:r>
              <a:rPr lang="en-GB" dirty="0" err="1">
                <a:latin typeface="Arial" charset="0"/>
                <a:ea typeface="msgothic" charset="0"/>
                <a:cs typeface="msgothic" charset="0"/>
              </a:rPr>
              <a:t>endocardial</a:t>
            </a:r>
            <a:r>
              <a:rPr lang="en-GB" dirty="0">
                <a:latin typeface="Arial" charset="0"/>
                <a:ea typeface="msgothic" charset="0"/>
                <a:cs typeface="msgothic" charset="0"/>
              </a:rPr>
              <a:t> </a:t>
            </a:r>
            <a:r>
              <a:rPr lang="en-GB" dirty="0" err="1">
                <a:latin typeface="Arial" charset="0"/>
                <a:ea typeface="msgothic" charset="0"/>
                <a:cs typeface="msgothic" charset="0"/>
              </a:rPr>
              <a:t>trabeculations</a:t>
            </a:r>
            <a:r>
              <a:rPr lang="en-GB" dirty="0">
                <a:latin typeface="Arial" charset="0"/>
                <a:ea typeface="msgothic" charset="0"/>
                <a:cs typeface="msgothic" charset="0"/>
              </a:rPr>
              <a:t> and blood vessels. B, Spiral wave propagation. Images modified from Bishop et al18 and </a:t>
            </a:r>
            <a:r>
              <a:rPr lang="en-GB" dirty="0" err="1">
                <a:latin typeface="Arial" charset="0"/>
                <a:ea typeface="msgothic" charset="0"/>
                <a:cs typeface="msgothic" charset="0"/>
              </a:rPr>
              <a:t>Vadakkumpadan</a:t>
            </a:r>
            <a:r>
              <a:rPr lang="en-GB" dirty="0">
                <a:latin typeface="Arial" charset="0"/>
                <a:ea typeface="msgothic" charset="0"/>
                <a:cs typeface="msgothic" charset="0"/>
              </a:rPr>
              <a:t> et al.35</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7"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8"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0"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1"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2"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3"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35"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36"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37" name="36 Imagen"/>
          <p:cNvPicPr/>
          <p:nvPr/>
        </p:nvPicPr>
        <p:blipFill>
          <a:blip r:embed="rId2" cstate="print"/>
          <a:stretch/>
        </p:blipFill>
        <p:spPr>
          <a:xfrm>
            <a:off x="2079000" y="1604520"/>
            <a:ext cx="4984920" cy="3977280"/>
          </a:xfrm>
          <a:prstGeom prst="rect">
            <a:avLst/>
          </a:prstGeom>
          <a:ln>
            <a:noFill/>
          </a:ln>
        </p:spPr>
      </p:pic>
      <p:pic>
        <p:nvPicPr>
          <p:cNvPr id="38" name="37 Imagen"/>
          <p:cNvPicPr/>
          <p:nvPr/>
        </p:nvPicPr>
        <p:blipFill>
          <a:blip r:embed="rId2" cstate="print"/>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5"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s-A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7"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49"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0"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s-A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4"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5"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6"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subTitle"/>
          </p:nvPr>
        </p:nvSpPr>
        <p:spPr>
          <a:xfrm>
            <a:off x="457200" y="1604520"/>
            <a:ext cx="8229240" cy="3977280"/>
          </a:xfrm>
          <a:prstGeom prst="rect">
            <a:avLst/>
          </a:prstGeom>
        </p:spPr>
        <p:txBody>
          <a:bodyPr lIns="0" tIns="0" rIns="0" bIns="0" anchor="ctr"/>
          <a:lstStyle/>
          <a:p>
            <a:pPr algn="ctr"/>
            <a:endParaRPr lang="es-A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58"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59"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0"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2"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4"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6" name="PlaceHolder 2"/>
          <p:cNvSpPr>
            <a:spLocks noGrp="1"/>
          </p:cNvSpPr>
          <p:nvPr>
            <p:ph type="body"/>
          </p:nvPr>
        </p:nvSpPr>
        <p:spPr>
          <a:xfrm>
            <a:off x="457200" y="160452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67" name="PlaceHolder 3"/>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69"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0"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1"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2" name="PlaceHolder 5"/>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74"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75" name="PlaceHolder 3"/>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pic>
        <p:nvPicPr>
          <p:cNvPr id="76" name="75 Imagen"/>
          <p:cNvPicPr/>
          <p:nvPr/>
        </p:nvPicPr>
        <p:blipFill>
          <a:blip r:embed="rId2" cstate="print"/>
          <a:stretch/>
        </p:blipFill>
        <p:spPr>
          <a:xfrm>
            <a:off x="2079000" y="1604520"/>
            <a:ext cx="4984920" cy="3977280"/>
          </a:xfrm>
          <a:prstGeom prst="rect">
            <a:avLst/>
          </a:prstGeom>
          <a:ln>
            <a:noFill/>
          </a:ln>
        </p:spPr>
      </p:pic>
      <p:pic>
        <p:nvPicPr>
          <p:cNvPr id="77" name="76 Imagen"/>
          <p:cNvPicPr/>
          <p:nvPr/>
        </p:nvPicPr>
        <p:blipFill>
          <a:blip r:embed="rId2" cstate="print"/>
          <a:stretch/>
        </p:blipFill>
        <p:spPr>
          <a:xfrm>
            <a:off x="207900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smtClean="0"/>
              <a:t>Haga clic para modificar el estilo de título del patrón</a:t>
            </a:r>
            <a:endParaRPr lang="es-AR"/>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AR"/>
          </a:p>
        </p:txBody>
      </p:sp>
      <p:sp>
        <p:nvSpPr>
          <p:cNvPr id="4" name="3 Marcador de fecha"/>
          <p:cNvSpPr>
            <a:spLocks noGrp="1"/>
          </p:cNvSpPr>
          <p:nvPr>
            <p:ph type="dt" sz="half" idx="10"/>
          </p:nvPr>
        </p:nvSpPr>
        <p:spPr/>
        <p:txBody>
          <a:bodyPr/>
          <a:lstStyle/>
          <a:p>
            <a:fld id="{024B1F44-A3EA-4463-8F39-34E27A82342A}" type="datetimeFigureOut">
              <a:rPr lang="es-AR" smtClean="0"/>
              <a:pPr/>
              <a:t>14/03/2018</a:t>
            </a:fld>
            <a:endParaRPr lang="es-AR"/>
          </a:p>
        </p:txBody>
      </p:sp>
      <p:sp>
        <p:nvSpPr>
          <p:cNvPr id="5" name="4 Marcador de pie de página"/>
          <p:cNvSpPr>
            <a:spLocks noGrp="1"/>
          </p:cNvSpPr>
          <p:nvPr>
            <p:ph type="ftr" sz="quarter" idx="11"/>
          </p:nvPr>
        </p:nvSpPr>
        <p:spPr/>
        <p:txBody>
          <a:bodyPr/>
          <a:lstStyle/>
          <a:p>
            <a:endParaRPr lang="es-AR"/>
          </a:p>
        </p:txBody>
      </p:sp>
      <p:sp>
        <p:nvSpPr>
          <p:cNvPr id="6" name="5 Marcador de número de diapositiva"/>
          <p:cNvSpPr>
            <a:spLocks noGrp="1"/>
          </p:cNvSpPr>
          <p:nvPr>
            <p:ph type="sldNum" sz="quarter" idx="12"/>
          </p:nvPr>
        </p:nvSpPr>
        <p:spPr/>
        <p:txBody>
          <a:bodyPr/>
          <a:lstStyle/>
          <a:p>
            <a:fld id="{7FBD459D-7CCA-4C2E-A65C-DD744E429D59}" type="slidenum">
              <a:rPr lang="es-AR" smtClean="0"/>
              <a:pPr/>
              <a:t>‹Nº›</a:t>
            </a:fld>
            <a:endParaRPr lang="es-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8" name="PlaceHolder 2"/>
          <p:cNvSpPr>
            <a:spLocks noGrp="1"/>
          </p:cNvSpPr>
          <p:nvPr>
            <p:ph type="body"/>
          </p:nvPr>
        </p:nvSpPr>
        <p:spPr>
          <a:xfrm>
            <a:off x="457200" y="1604520"/>
            <a:ext cx="822924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0"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1" name="PlaceHolder 3"/>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3600"/>
            <a:ext cx="8229240" cy="5307840"/>
          </a:xfrm>
          <a:prstGeom prst="rect">
            <a:avLst/>
          </a:prstGeom>
        </p:spPr>
        <p:txBody>
          <a:bodyPr lIns="0" tIns="0" rIns="0" bIns="0" anchor="ctr"/>
          <a:lstStyle/>
          <a:p>
            <a:pPr algn="ctr"/>
            <a:endParaRPr lang="es-AR"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5"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6" name="PlaceHolder 3"/>
          <p:cNvSpPr>
            <a:spLocks noGrp="1"/>
          </p:cNvSpPr>
          <p:nvPr>
            <p:ph type="body"/>
          </p:nvPr>
        </p:nvSpPr>
        <p:spPr>
          <a:xfrm>
            <a:off x="45720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17" name="PlaceHolder 4"/>
          <p:cNvSpPr>
            <a:spLocks noGrp="1"/>
          </p:cNvSpPr>
          <p:nvPr>
            <p:ph type="body"/>
          </p:nvPr>
        </p:nvSpPr>
        <p:spPr>
          <a:xfrm>
            <a:off x="467424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19" name="PlaceHolder 2"/>
          <p:cNvSpPr>
            <a:spLocks noGrp="1"/>
          </p:cNvSpPr>
          <p:nvPr>
            <p:ph type="body"/>
          </p:nvPr>
        </p:nvSpPr>
        <p:spPr>
          <a:xfrm>
            <a:off x="457200" y="1604520"/>
            <a:ext cx="4015800" cy="397728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0"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1" name="PlaceHolder 4"/>
          <p:cNvSpPr>
            <a:spLocks noGrp="1"/>
          </p:cNvSpPr>
          <p:nvPr>
            <p:ph type="body"/>
          </p:nvPr>
        </p:nvSpPr>
        <p:spPr>
          <a:xfrm>
            <a:off x="4674240" y="368208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lstStyle/>
          <a:p>
            <a:endParaRPr lang="en-US" sz="1800" b="0" strike="noStrike" spc="-1">
              <a:solidFill>
                <a:srgbClr val="000000"/>
              </a:solidFill>
              <a:uFill>
                <a:solidFill>
                  <a:srgbClr val="FFFFFF"/>
                </a:solidFill>
              </a:uFill>
              <a:latin typeface="Calibri"/>
            </a:endParaRPr>
          </a:p>
        </p:txBody>
      </p:sp>
      <p:sp>
        <p:nvSpPr>
          <p:cNvPr id="23" name="PlaceHolder 2"/>
          <p:cNvSpPr>
            <a:spLocks noGrp="1"/>
          </p:cNvSpPr>
          <p:nvPr>
            <p:ph type="body"/>
          </p:nvPr>
        </p:nvSpPr>
        <p:spPr>
          <a:xfrm>
            <a:off x="45720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
        <p:nvSpPr>
          <p:cNvPr id="25" name="PlaceHolder 4"/>
          <p:cNvSpPr>
            <a:spLocks noGrp="1"/>
          </p:cNvSpPr>
          <p:nvPr>
            <p:ph type="body"/>
          </p:nvPr>
        </p:nvSpPr>
        <p:spPr>
          <a:xfrm>
            <a:off x="457200" y="3682080"/>
            <a:ext cx="8229240" cy="1896840"/>
          </a:xfrm>
          <a:prstGeom prst="rect">
            <a:avLst/>
          </a:prstGeom>
        </p:spPr>
        <p:txBody>
          <a:bodyPr lIns="0" tIns="0" rIns="0" bIns="0"/>
          <a:lstStyle/>
          <a:p>
            <a:endParaRPr lang="en-US" sz="32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2130480"/>
            <a:ext cx="7772040" cy="1469520"/>
          </a:xfrm>
          <a:prstGeom prst="rect">
            <a:avLst/>
          </a:prstGeom>
        </p:spPr>
        <p:txBody>
          <a:bodyPr anchor="ctr"/>
          <a:lstStyle/>
          <a:p>
            <a:pPr algn="ctr">
              <a:lnSpc>
                <a:spcPct val="100000"/>
              </a:lnSpc>
            </a:pPr>
            <a:r>
              <a:rPr lang="en-US" sz="4400" b="0" strike="noStrike" spc="-1">
                <a:solidFill>
                  <a:srgbClr val="000000"/>
                </a:solidFill>
                <a:uFill>
                  <a:solidFill>
                    <a:srgbClr val="FFFFFF"/>
                  </a:solidFill>
                </a:uFill>
                <a:latin typeface="Calibri"/>
              </a:rPr>
              <a:t>Haga clic para modificar el estilo de título del patrón</a:t>
            </a:r>
            <a:endParaRPr lang="en-US" sz="1800" b="0" strike="noStrike" spc="-1">
              <a:solidFill>
                <a:srgbClr val="000000"/>
              </a:solidFill>
              <a:uFill>
                <a:solidFill>
                  <a:srgbClr val="FFFFFF"/>
                </a:solidFill>
              </a:uFill>
              <a:latin typeface="Calibri"/>
            </a:endParaRPr>
          </a:p>
        </p:txBody>
      </p:sp>
      <p:sp>
        <p:nvSpPr>
          <p:cNvPr id="6" name="PlaceHolder 2"/>
          <p:cNvSpPr>
            <a:spLocks noGrp="1"/>
          </p:cNvSpPr>
          <p:nvPr>
            <p:ph type="dt"/>
          </p:nvPr>
        </p:nvSpPr>
        <p:spPr>
          <a:xfrm>
            <a:off x="457200" y="6356520"/>
            <a:ext cx="2133360" cy="364680"/>
          </a:xfrm>
          <a:prstGeom prst="rect">
            <a:avLst/>
          </a:prstGeom>
        </p:spPr>
        <p:txBody>
          <a:bodyPr anchor="ctr"/>
          <a:lstStyle/>
          <a:p>
            <a:pPr>
              <a:lnSpc>
                <a:spcPct val="100000"/>
              </a:lnSpc>
            </a:pPr>
            <a:r>
              <a:rPr lang="es-AR" sz="1200" b="0" strike="noStrike" spc="-1">
                <a:solidFill>
                  <a:srgbClr val="8B8B8B"/>
                </a:solidFill>
                <a:uFill>
                  <a:solidFill>
                    <a:srgbClr val="FFFFFF"/>
                  </a:solidFill>
                </a:uFill>
                <a:latin typeface="Calibri"/>
              </a:rPr>
              <a:t>29/05/17</a:t>
            </a:r>
            <a:endParaRPr lang="es-AR" sz="14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3124080" y="6356520"/>
            <a:ext cx="2895120" cy="364680"/>
          </a:xfrm>
          <a:prstGeom prst="rect">
            <a:avLst/>
          </a:prstGeom>
        </p:spPr>
        <p:txBody>
          <a:bodyPr anchor="ctr"/>
          <a:lstStyle/>
          <a:p>
            <a:endParaRPr lang="es-AR"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6553080" y="6356520"/>
            <a:ext cx="2133360" cy="364680"/>
          </a:xfrm>
          <a:prstGeom prst="rect">
            <a:avLst/>
          </a:prstGeom>
        </p:spPr>
        <p:txBody>
          <a:bodyPr anchor="ctr"/>
          <a:lstStyle/>
          <a:p>
            <a:pPr algn="r">
              <a:lnSpc>
                <a:spcPct val="100000"/>
              </a:lnSpc>
            </a:pPr>
            <a:fld id="{A6BD9F7D-EEC4-4BCF-B137-67D55D28CE19}" type="slidenum">
              <a:rPr lang="es-AR" sz="1200" b="0" strike="noStrike" spc="-1">
                <a:solidFill>
                  <a:srgbClr val="8B8B8B"/>
                </a:solidFill>
                <a:uFill>
                  <a:solidFill>
                    <a:srgbClr val="FFFFFF"/>
                  </a:solidFill>
                </a:uFill>
                <a:latin typeface="Calibri"/>
              </a:rPr>
              <a:pPr algn="r">
                <a:lnSpc>
                  <a:spcPct val="100000"/>
                </a:lnSpc>
              </a:pPr>
              <a:t>‹Nº›</a:t>
            </a:fld>
            <a:endParaRPr lang="es-AR" sz="1400" b="0" strike="noStrike" spc="-1">
              <a:solidFill>
                <a:srgbClr val="000000"/>
              </a:solidFill>
              <a:uFill>
                <a:solidFill>
                  <a:srgbClr val="FFFFFF"/>
                </a:solidFill>
              </a:uFill>
              <a:latin typeface="Times New Roman"/>
            </a:endParaRPr>
          </a:p>
        </p:txBody>
      </p:sp>
      <p:sp>
        <p:nvSpPr>
          <p:cNvPr id="4"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Pulse para editar el formato de esquema del texto</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Segundo nivel del esquema</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Tercer nivel del esquema</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Cuarto nivel del esquema</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Quinto nivel del esquema</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Sexto nivel del esquema</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dt"/>
          </p:nvPr>
        </p:nvSpPr>
        <p:spPr>
          <a:xfrm>
            <a:off x="457200" y="6356520"/>
            <a:ext cx="2133360" cy="364680"/>
          </a:xfrm>
          <a:prstGeom prst="rect">
            <a:avLst/>
          </a:prstGeom>
        </p:spPr>
        <p:txBody>
          <a:bodyPr anchor="ctr"/>
          <a:lstStyle/>
          <a:p>
            <a:pPr>
              <a:lnSpc>
                <a:spcPct val="100000"/>
              </a:lnSpc>
            </a:pPr>
            <a:r>
              <a:rPr lang="es-AR" sz="1200" b="0" strike="noStrike" spc="-1">
                <a:solidFill>
                  <a:srgbClr val="8B8B8B"/>
                </a:solidFill>
                <a:uFill>
                  <a:solidFill>
                    <a:srgbClr val="FFFFFF"/>
                  </a:solidFill>
                </a:uFill>
                <a:latin typeface="Calibri"/>
              </a:rPr>
              <a:t>29/05/17</a:t>
            </a:r>
            <a:endParaRPr lang="es-AR" sz="1400" b="0" strike="noStrike" spc="-1">
              <a:solidFill>
                <a:srgbClr val="000000"/>
              </a:solidFill>
              <a:uFill>
                <a:solidFill>
                  <a:srgbClr val="FFFFFF"/>
                </a:solidFill>
              </a:uFill>
              <a:latin typeface="Times New Roman"/>
            </a:endParaRPr>
          </a:p>
        </p:txBody>
      </p:sp>
      <p:sp>
        <p:nvSpPr>
          <p:cNvPr id="40" name="PlaceHolder 2"/>
          <p:cNvSpPr>
            <a:spLocks noGrp="1"/>
          </p:cNvSpPr>
          <p:nvPr>
            <p:ph type="ftr"/>
          </p:nvPr>
        </p:nvSpPr>
        <p:spPr>
          <a:xfrm>
            <a:off x="3124080" y="6356520"/>
            <a:ext cx="2895120" cy="364680"/>
          </a:xfrm>
          <a:prstGeom prst="rect">
            <a:avLst/>
          </a:prstGeom>
        </p:spPr>
        <p:txBody>
          <a:bodyPr anchor="ctr"/>
          <a:lstStyle/>
          <a:p>
            <a:endParaRPr lang="es-AR" sz="2400" b="0" strike="noStrike" spc="-1">
              <a:solidFill>
                <a:srgbClr val="000000"/>
              </a:solidFill>
              <a:uFill>
                <a:solidFill>
                  <a:srgbClr val="FFFFFF"/>
                </a:solidFill>
              </a:uFill>
              <a:latin typeface="Times New Roman"/>
            </a:endParaRPr>
          </a:p>
        </p:txBody>
      </p:sp>
      <p:sp>
        <p:nvSpPr>
          <p:cNvPr id="41" name="PlaceHolder 3"/>
          <p:cNvSpPr>
            <a:spLocks noGrp="1"/>
          </p:cNvSpPr>
          <p:nvPr>
            <p:ph type="sldNum"/>
          </p:nvPr>
        </p:nvSpPr>
        <p:spPr>
          <a:xfrm>
            <a:off x="6553080" y="6356520"/>
            <a:ext cx="2133360" cy="364680"/>
          </a:xfrm>
          <a:prstGeom prst="rect">
            <a:avLst/>
          </a:prstGeom>
        </p:spPr>
        <p:txBody>
          <a:bodyPr anchor="ctr"/>
          <a:lstStyle/>
          <a:p>
            <a:pPr algn="r">
              <a:lnSpc>
                <a:spcPct val="100000"/>
              </a:lnSpc>
            </a:pPr>
            <a:fld id="{3CF0EA7C-8BBB-4639-8F0D-B4916A6A3045}" type="slidenum">
              <a:rPr lang="es-AR" sz="1200" b="0" strike="noStrike" spc="-1">
                <a:solidFill>
                  <a:srgbClr val="8B8B8B"/>
                </a:solidFill>
                <a:uFill>
                  <a:solidFill>
                    <a:srgbClr val="FFFFFF"/>
                  </a:solidFill>
                </a:uFill>
                <a:latin typeface="Calibri"/>
              </a:rPr>
              <a:pPr algn="r">
                <a:lnSpc>
                  <a:spcPct val="100000"/>
                </a:lnSpc>
              </a:pPr>
              <a:t>‹Nº›</a:t>
            </a:fld>
            <a:endParaRPr lang="es-AR" sz="1400" b="0" strike="noStrike" spc="-1">
              <a:solidFill>
                <a:srgbClr val="000000"/>
              </a:solidFill>
              <a:uFill>
                <a:solidFill>
                  <a:srgbClr val="FFFFFF"/>
                </a:solidFill>
              </a:uFill>
              <a:latin typeface="Times New Roman"/>
            </a:endParaRPr>
          </a:p>
        </p:txBody>
      </p:sp>
      <p:sp>
        <p:nvSpPr>
          <p:cNvPr id="42" name="PlaceHolder 4"/>
          <p:cNvSpPr>
            <a:spLocks noGrp="1"/>
          </p:cNvSpPr>
          <p:nvPr>
            <p:ph type="title"/>
          </p:nvPr>
        </p:nvSpPr>
        <p:spPr>
          <a:xfrm>
            <a:off x="457200" y="273600"/>
            <a:ext cx="8229240" cy="1144800"/>
          </a:xfrm>
          <a:prstGeom prst="rect">
            <a:avLst/>
          </a:prstGeom>
        </p:spPr>
        <p:txBody>
          <a:bodyPr lIns="0" tIns="0" rIns="0" bIns="0" anchor="ctr"/>
          <a:lstStyle/>
          <a:p>
            <a:r>
              <a:rPr lang="en-US" sz="1800" b="0" strike="noStrike" spc="-1">
                <a:solidFill>
                  <a:srgbClr val="000000"/>
                </a:solidFill>
                <a:uFill>
                  <a:solidFill>
                    <a:srgbClr val="FFFFFF"/>
                  </a:solidFill>
                </a:uFill>
                <a:latin typeface="Calibri"/>
              </a:rPr>
              <a:t>Pulse para editar el formato del texto de título</a:t>
            </a:r>
          </a:p>
        </p:txBody>
      </p:sp>
      <p:sp>
        <p:nvSpPr>
          <p:cNvPr id="43" name="PlaceHolder 5"/>
          <p:cNvSpPr>
            <a:spLocks noGrp="1"/>
          </p:cNvSpPr>
          <p:nvPr>
            <p:ph type="body"/>
          </p:nvPr>
        </p:nvSpPr>
        <p:spPr>
          <a:xfrm>
            <a:off x="457200" y="1604520"/>
            <a:ext cx="8229240" cy="3977280"/>
          </a:xfrm>
          <a:prstGeom prst="rect">
            <a:avLst/>
          </a:prstGeom>
        </p:spPr>
        <p:txBody>
          <a:bodyPr lIns="0" tIns="0" rIns="0" bIns="0"/>
          <a:lstStyle/>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Calibri"/>
              </a:rPr>
              <a:t>Pulse para editar el formato de esquema del texto</a:t>
            </a:r>
          </a:p>
          <a:p>
            <a:pPr marL="864000" lvl="1" indent="-324000">
              <a:buClr>
                <a:srgbClr val="000000"/>
              </a:buClr>
              <a:buSzPct val="75000"/>
              <a:buFont typeface="Symbol" charset="2"/>
              <a:buChar char=""/>
            </a:pPr>
            <a:r>
              <a:rPr lang="en-US" sz="2400" b="0" strike="noStrike" spc="-1">
                <a:solidFill>
                  <a:srgbClr val="000000"/>
                </a:solidFill>
                <a:uFill>
                  <a:solidFill>
                    <a:srgbClr val="FFFFFF"/>
                  </a:solidFill>
                </a:uFill>
                <a:latin typeface="Calibri"/>
              </a:rPr>
              <a:t>Segundo nivel del esquema</a:t>
            </a:r>
          </a:p>
          <a:p>
            <a:pPr marL="1296000" lvl="2" indent="-288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Tercer nivel del esquema</a:t>
            </a:r>
          </a:p>
          <a:p>
            <a:pPr marL="1728000" lvl="3" indent="-216000">
              <a:buClr>
                <a:srgbClr val="000000"/>
              </a:buClr>
              <a:buSzPct val="75000"/>
              <a:buFont typeface="Symbol" charset="2"/>
              <a:buChar char=""/>
            </a:pPr>
            <a:r>
              <a:rPr lang="en-US" sz="2000" b="0" strike="noStrike" spc="-1">
                <a:solidFill>
                  <a:srgbClr val="000000"/>
                </a:solidFill>
                <a:uFill>
                  <a:solidFill>
                    <a:srgbClr val="FFFFFF"/>
                  </a:solidFill>
                </a:uFill>
                <a:latin typeface="Calibri"/>
              </a:rPr>
              <a:t>Cuarto nivel del esquema</a:t>
            </a:r>
          </a:p>
          <a:p>
            <a:pPr marL="2160000" lvl="4"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Quinto nivel del esquema</a:t>
            </a:r>
          </a:p>
          <a:p>
            <a:pPr marL="2592000" lvl="5"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Sexto nivel del esquema</a:t>
            </a:r>
          </a:p>
          <a:p>
            <a:pPr marL="3024000" lvl="6" indent="-216000">
              <a:buClr>
                <a:srgbClr val="000000"/>
              </a:buClr>
              <a:buSzPct val="45000"/>
              <a:buFont typeface="Wingdings" charset="2"/>
              <a:buChar char=""/>
            </a:pPr>
            <a:r>
              <a:rPr lang="en-US" sz="2000" b="0" strike="noStrike" spc="-1">
                <a:solidFill>
                  <a:srgbClr val="000000"/>
                </a:solidFill>
                <a:uFill>
                  <a:solidFill>
                    <a:srgbClr val="FFFFFF"/>
                  </a:solidFill>
                </a:u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Lst>
  <p:txStyles>
    <p:titleStyle/>
    <p:bodyStyle/>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video" Target="file:///C:\Users\ERDi5\Desktop\Dropbox\Dropbox\Para%20Posgrado%20arritmias\EKG%20Fibrilaci&#243;n%20Ventricular.wmv" TargetMode="Externa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17.xml"/><Relationship Id="rId1" Type="http://schemas.openxmlformats.org/officeDocument/2006/relationships/video" Target="file:///C:\Users\ERDi5\Videos\Fibrillation%20with%20Electrical%20and%20Mechanical%20Activity%20in%20the%20Canine%20Ventricles.wmv" TargetMode="Externa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video" Target="file:///C:\Users\ERDi5\Videos\Simulation%20of%20electrical%20activity%20in%20the%20heart%20during%20fibrillation%20(with%20comparison%20with%20experiment).wmv" TargetMode="Externa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3.xml"/><Relationship Id="rId4" Type="http://schemas.openxmlformats.org/officeDocument/2006/relationships/image" Target="../media/image55.gif"/></Relationships>
</file>

<file path=ppt/slides/_rels/slide27.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1.png"/><Relationship Id="rId2" Type="http://schemas.openxmlformats.org/officeDocument/2006/relationships/image" Target="../media/image57.png"/><Relationship Id="rId1" Type="http://schemas.openxmlformats.org/officeDocument/2006/relationships/slideLayout" Target="../slideLayouts/slideLayout13.xml"/><Relationship Id="rId6" Type="http://schemas.openxmlformats.org/officeDocument/2006/relationships/hyperlink" Target="https://es.wikipedia.org/wiki/Exabyte"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image" Target="../media/image62.tiff"/><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2.jpe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7.xml"/><Relationship Id="rId1" Type="http://schemas.openxmlformats.org/officeDocument/2006/relationships/vmlDrawing" Target="../drawings/vmlDrawing1.vml"/><Relationship Id="rId4" Type="http://schemas.openxmlformats.org/officeDocument/2006/relationships/image" Target="../media/image64.tiff"/></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14.xml"/><Relationship Id="rId1" Type="http://schemas.openxmlformats.org/officeDocument/2006/relationships/audio" Target="file:///C:\Users\ERDi5\Videos\Jorge%20Luis%20Borges%20Textos%20en%20su%20voz%20%20%20Del%20Rigor%20de%20la%20Ciencia%5b1%5d.wm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jpe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jpeg"/></Relationships>
</file>

<file path=ppt/slides/_rels/slide3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5.xml"/><Relationship Id="rId1" Type="http://schemas.openxmlformats.org/officeDocument/2006/relationships/audio" Target="file:///C:\Users\ERDi5\Desktop\adelante%20coraz&#243;n.wav" TargetMode="Externa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gif"/></Relationships>
</file>

<file path=ppt/slides/_rels/slide3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77.jpeg"/></Relationships>
</file>

<file path=ppt/slides/_rels/slide37.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1.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3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gif"/><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 Id="rId9" Type="http://schemas.openxmlformats.org/officeDocument/2006/relationships/image" Target="../media/image19.png"/></Relationships>
</file>

<file path=ppt/slides/_rels/slide40.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8.png"/><Relationship Id="rId7" Type="http://schemas.openxmlformats.org/officeDocument/2006/relationships/image" Target="../media/image91.jpe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0.jpeg"/><Relationship Id="rId5" Type="http://schemas.openxmlformats.org/officeDocument/2006/relationships/image" Target="../media/image89.png"/><Relationship Id="rId4" Type="http://schemas.openxmlformats.org/officeDocument/2006/relationships/image" Target="../media/image87.jpeg"/><Relationship Id="rId9"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slideLayout" Target="../slideLayouts/slideLayout13.xml"/><Relationship Id="rId1" Type="http://schemas.openxmlformats.org/officeDocument/2006/relationships/audio" Target="file:///C:\Users\ERDi5\Videos\L&#237;mites%20%20%20Jorge%20Luis%20Borges%5b1%5d.wma" TargetMode="External"/><Relationship Id="rId6" Type="http://schemas.openxmlformats.org/officeDocument/2006/relationships/image" Target="../media/image99.png"/><Relationship Id="rId5" Type="http://schemas.openxmlformats.org/officeDocument/2006/relationships/image" Target="../media/image98.jpeg"/><Relationship Id="rId4" Type="http://schemas.openxmlformats.org/officeDocument/2006/relationships/image" Target="../media/image97.jpe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7.xm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3.jpeg"/><Relationship Id="rId4" Type="http://schemas.openxmlformats.org/officeDocument/2006/relationships/image" Target="../media/image32.jpeg"/></Relationships>
</file>

<file path=ppt/slides/_rels/slide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extShape 1"/>
          <p:cNvSpPr txBox="1"/>
          <p:nvPr/>
        </p:nvSpPr>
        <p:spPr>
          <a:xfrm>
            <a:off x="0" y="3331079"/>
            <a:ext cx="9144000" cy="1107571"/>
          </a:xfrm>
          <a:prstGeom prst="rect">
            <a:avLst/>
          </a:prstGeom>
          <a:solidFill>
            <a:schemeClr val="tx2">
              <a:lumMod val="60000"/>
              <a:lumOff val="40000"/>
            </a:schemeClr>
          </a:solidFill>
          <a:ln>
            <a:noFill/>
          </a:ln>
        </p:spPr>
        <p:txBody>
          <a:bodyPr anchor="ctr"/>
          <a:lstStyle/>
          <a:p>
            <a:pPr marL="400050">
              <a:lnSpc>
                <a:spcPct val="100000"/>
              </a:lnSpc>
            </a:pPr>
            <a:r>
              <a:rPr lang="en-US" sz="3600" b="1" strike="noStrike" spc="-1" dirty="0" err="1">
                <a:solidFill>
                  <a:srgbClr val="FFFF00"/>
                </a:solidFill>
                <a:uFill>
                  <a:solidFill>
                    <a:srgbClr val="FFFFFF"/>
                  </a:solidFill>
                </a:uFill>
                <a:latin typeface="+mj-lt"/>
              </a:rPr>
              <a:t>Arritmia</a:t>
            </a:r>
            <a:r>
              <a:rPr lang="en-US" sz="3600" b="1" strike="noStrike" spc="-1" dirty="0">
                <a:solidFill>
                  <a:srgbClr val="FFFF00"/>
                </a:solidFill>
                <a:uFill>
                  <a:solidFill>
                    <a:srgbClr val="FFFFFF"/>
                  </a:solidFill>
                </a:uFill>
                <a:latin typeface="+mj-lt"/>
              </a:rPr>
              <a:t>: </a:t>
            </a:r>
            <a:endParaRPr lang="en-US" sz="3600" b="1" strike="noStrike" spc="-1" dirty="0" smtClean="0">
              <a:solidFill>
                <a:srgbClr val="FFFF00"/>
              </a:solidFill>
              <a:uFill>
                <a:solidFill>
                  <a:srgbClr val="FFFFFF"/>
                </a:solidFill>
              </a:uFill>
              <a:latin typeface="+mj-lt"/>
            </a:endParaRPr>
          </a:p>
          <a:p>
            <a:pPr marL="400050">
              <a:lnSpc>
                <a:spcPct val="100000"/>
              </a:lnSpc>
            </a:pPr>
            <a:r>
              <a:rPr lang="en-US" sz="3600" b="1" strike="noStrike" spc="-1" dirty="0" smtClean="0">
                <a:solidFill>
                  <a:srgbClr val="FFFF00"/>
                </a:solidFill>
                <a:uFill>
                  <a:solidFill>
                    <a:srgbClr val="FFFFFF"/>
                  </a:solidFill>
                </a:uFill>
                <a:latin typeface="+mj-lt"/>
              </a:rPr>
              <a:t>de </a:t>
            </a:r>
            <a:r>
              <a:rPr lang="en-US" sz="3600" b="1" strike="noStrike" spc="-1" dirty="0">
                <a:solidFill>
                  <a:srgbClr val="FFFF00"/>
                </a:solidFill>
                <a:uFill>
                  <a:solidFill>
                    <a:srgbClr val="FFFFFF"/>
                  </a:solidFill>
                </a:uFill>
                <a:latin typeface="+mj-lt"/>
              </a:rPr>
              <a:t>la </a:t>
            </a:r>
            <a:r>
              <a:rPr lang="en-US" sz="3600" b="1" strike="noStrike" spc="-1" dirty="0" err="1">
                <a:solidFill>
                  <a:srgbClr val="FFFF00"/>
                </a:solidFill>
                <a:uFill>
                  <a:solidFill>
                    <a:srgbClr val="FFFFFF"/>
                  </a:solidFill>
                </a:uFill>
                <a:latin typeface="+mj-lt"/>
              </a:rPr>
              <a:t>célula</a:t>
            </a:r>
            <a:r>
              <a:rPr lang="en-US" sz="3600" b="1" strike="noStrike" spc="-1" dirty="0">
                <a:solidFill>
                  <a:srgbClr val="FFFF00"/>
                </a:solidFill>
                <a:uFill>
                  <a:solidFill>
                    <a:srgbClr val="FFFFFF"/>
                  </a:solidFill>
                </a:uFill>
                <a:latin typeface="+mj-lt"/>
              </a:rPr>
              <a:t> al </a:t>
            </a:r>
            <a:r>
              <a:rPr lang="en-US" sz="3600" b="1" strike="noStrike" spc="-1" dirty="0" err="1">
                <a:solidFill>
                  <a:srgbClr val="FFFF00"/>
                </a:solidFill>
                <a:uFill>
                  <a:solidFill>
                    <a:srgbClr val="FFFFFF"/>
                  </a:solidFill>
                </a:uFill>
                <a:latin typeface="+mj-lt"/>
              </a:rPr>
              <a:t>corazón</a:t>
            </a:r>
            <a:r>
              <a:rPr lang="en-US" sz="3600" b="1" strike="noStrike" spc="-1" dirty="0">
                <a:solidFill>
                  <a:srgbClr val="FFFF00"/>
                </a:solidFill>
                <a:uFill>
                  <a:solidFill>
                    <a:srgbClr val="FFFFFF"/>
                  </a:solidFill>
                </a:uFill>
                <a:latin typeface="+mj-lt"/>
              </a:rPr>
              <a:t>.</a:t>
            </a:r>
            <a:endParaRPr lang="en-US" sz="1800" b="1" strike="noStrike" spc="-1" dirty="0">
              <a:solidFill>
                <a:srgbClr val="FFFF00"/>
              </a:solidFill>
              <a:uFill>
                <a:solidFill>
                  <a:srgbClr val="FFFFFF"/>
                </a:solidFill>
              </a:uFill>
              <a:latin typeface="+mj-lt"/>
            </a:endParaRPr>
          </a:p>
        </p:txBody>
      </p:sp>
      <p:sp>
        <p:nvSpPr>
          <p:cNvPr id="85" name="CustomShape 3"/>
          <p:cNvSpPr/>
          <p:nvPr/>
        </p:nvSpPr>
        <p:spPr>
          <a:xfrm flipH="1">
            <a:off x="2286000" y="5334120"/>
            <a:ext cx="4842000" cy="51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AR" sz="2800" b="0" strike="noStrike" spc="-1">
                <a:solidFill>
                  <a:srgbClr val="000000"/>
                </a:solidFill>
                <a:uFill>
                  <a:solidFill>
                    <a:srgbClr val="FFFFFF"/>
                  </a:solidFill>
                </a:uFill>
                <a:latin typeface="Calibri"/>
              </a:rPr>
              <a:t>Prof. Dr. Emiliano R. Diez</a:t>
            </a:r>
            <a:endParaRPr lang="es-AR" sz="2800" b="0" strike="noStrike" spc="-1">
              <a:solidFill>
                <a:srgbClr val="000000"/>
              </a:solidFill>
              <a:uFill>
                <a:solidFill>
                  <a:srgbClr val="FFFFFF"/>
                </a:solidFill>
              </a:uFill>
              <a:latin typeface="Arial"/>
            </a:endParaRPr>
          </a:p>
        </p:txBody>
      </p:sp>
      <p:pic>
        <p:nvPicPr>
          <p:cNvPr id="86" name="Picture 2"/>
          <p:cNvPicPr/>
          <p:nvPr/>
        </p:nvPicPr>
        <p:blipFill>
          <a:blip r:embed="rId4" cstate="print"/>
          <a:stretch/>
        </p:blipFill>
        <p:spPr>
          <a:xfrm>
            <a:off x="0" y="5299200"/>
            <a:ext cx="1679040" cy="1517400"/>
          </a:xfrm>
          <a:prstGeom prst="rect">
            <a:avLst/>
          </a:prstGeom>
          <a:ln>
            <a:noFill/>
          </a:ln>
        </p:spPr>
      </p:pic>
      <p:sp>
        <p:nvSpPr>
          <p:cNvPr id="87" name="CustomShape 4"/>
          <p:cNvSpPr/>
          <p:nvPr/>
        </p:nvSpPr>
        <p:spPr>
          <a:xfrm>
            <a:off x="1674720" y="5867280"/>
            <a:ext cx="6021000" cy="1013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AR" sz="1400" b="0" strike="noStrike" spc="-1" dirty="0">
                <a:solidFill>
                  <a:srgbClr val="1F497D"/>
                </a:solidFill>
                <a:uFill>
                  <a:solidFill>
                    <a:srgbClr val="FFFFFF"/>
                  </a:solidFill>
                </a:uFill>
                <a:latin typeface="Tahoma"/>
              </a:rPr>
              <a:t>Laboratorio de </a:t>
            </a:r>
            <a:r>
              <a:rPr lang="es-AR" sz="1400" b="0" strike="noStrike" spc="-1" dirty="0" smtClean="0">
                <a:solidFill>
                  <a:srgbClr val="1F497D"/>
                </a:solidFill>
                <a:uFill>
                  <a:solidFill>
                    <a:srgbClr val="FFFFFF"/>
                  </a:solidFill>
                </a:uFill>
                <a:latin typeface="Tahoma"/>
              </a:rPr>
              <a:t>Fisiopatología </a:t>
            </a:r>
            <a:r>
              <a:rPr lang="es-AR" sz="1400" b="0" strike="noStrike" spc="-1" dirty="0">
                <a:solidFill>
                  <a:srgbClr val="1F497D"/>
                </a:solidFill>
                <a:uFill>
                  <a:solidFill>
                    <a:srgbClr val="FFFFFF"/>
                  </a:solidFill>
                </a:uFill>
                <a:latin typeface="Tahoma"/>
              </a:rPr>
              <a:t>Cardiovascular</a:t>
            </a:r>
            <a:endParaRPr lang="es-AR" sz="1800" b="0" strike="noStrike" spc="-1" dirty="0">
              <a:solidFill>
                <a:srgbClr val="000000"/>
              </a:solidFill>
              <a:uFill>
                <a:solidFill>
                  <a:srgbClr val="FFFFFF"/>
                </a:solidFill>
              </a:uFill>
              <a:latin typeface="Arial"/>
            </a:endParaRPr>
          </a:p>
          <a:p>
            <a:pPr algn="ctr">
              <a:lnSpc>
                <a:spcPct val="100000"/>
              </a:lnSpc>
            </a:pPr>
            <a:r>
              <a:rPr lang="es-AR" sz="1400" b="0" strike="noStrike" spc="-1" dirty="0">
                <a:solidFill>
                  <a:srgbClr val="1F497D"/>
                </a:solidFill>
                <a:uFill>
                  <a:solidFill>
                    <a:srgbClr val="FFFFFF"/>
                  </a:solidFill>
                </a:uFill>
                <a:latin typeface="Tahoma"/>
              </a:rPr>
              <a:t>Facultad de Ciencias Médicas - Universidad Nacional de Cuyo</a:t>
            </a:r>
            <a:endParaRPr lang="es-AR" sz="1800" b="0" strike="noStrike" spc="-1" dirty="0">
              <a:solidFill>
                <a:srgbClr val="000000"/>
              </a:solidFill>
              <a:uFill>
                <a:solidFill>
                  <a:srgbClr val="FFFFFF"/>
                </a:solidFill>
              </a:uFill>
              <a:latin typeface="Arial"/>
            </a:endParaRPr>
          </a:p>
          <a:p>
            <a:pPr algn="ctr">
              <a:lnSpc>
                <a:spcPct val="100000"/>
              </a:lnSpc>
            </a:pPr>
            <a:r>
              <a:rPr lang="es-AR" sz="1400" b="0" strike="noStrike" spc="-1" dirty="0">
                <a:solidFill>
                  <a:srgbClr val="1F497D"/>
                </a:solidFill>
                <a:uFill>
                  <a:solidFill>
                    <a:srgbClr val="FFFFFF"/>
                  </a:solidFill>
                </a:uFill>
                <a:latin typeface="Tahoma"/>
              </a:rPr>
              <a:t>Instituto de Medicina y Biología Experimental de Cuyo IMBECU-CONICET</a:t>
            </a:r>
            <a:endParaRPr lang="es-AR" sz="1800" b="0" strike="noStrike" spc="-1" dirty="0">
              <a:solidFill>
                <a:srgbClr val="000000"/>
              </a:solidFill>
              <a:uFill>
                <a:solidFill>
                  <a:srgbClr val="FFFFFF"/>
                </a:solidFill>
              </a:uFill>
              <a:latin typeface="Arial"/>
            </a:endParaRPr>
          </a:p>
        </p:txBody>
      </p:sp>
      <p:pic>
        <p:nvPicPr>
          <p:cNvPr id="88" name="Picture 5"/>
          <p:cNvPicPr/>
          <p:nvPr/>
        </p:nvPicPr>
        <p:blipFill>
          <a:blip r:embed="rId5" cstate="print">
            <a:lum bright="10000"/>
          </a:blip>
          <a:stretch/>
        </p:blipFill>
        <p:spPr>
          <a:xfrm>
            <a:off x="7695720" y="5274000"/>
            <a:ext cx="1371600" cy="1567440"/>
          </a:xfrm>
          <a:prstGeom prst="ellipse">
            <a:avLst/>
          </a:prstGeom>
          <a:ln w="63360">
            <a:noFill/>
          </a:ln>
          <a:scene3d>
            <a:camera prst="orthographicFront"/>
            <a:lightRig rig="contrasting" dir="t">
              <a:rot lat="0" lon="0" rev="3000000"/>
            </a:lightRig>
          </a:scene3d>
          <a:sp3d contourW="7620">
            <a:bevelT w="95250" h="31750"/>
            <a:contourClr>
              <a:srgbClr val="333333"/>
            </a:contourClr>
          </a:sp3d>
        </p:spPr>
      </p:pic>
      <p:pic>
        <p:nvPicPr>
          <p:cNvPr id="13" name="12 Imagen" descr="lo que hoy sinete tu corazon mañana lo entenderá tu cabeza.gif"/>
          <p:cNvPicPr>
            <a:picLocks noChangeAspect="1"/>
          </p:cNvPicPr>
          <p:nvPr/>
        </p:nvPicPr>
        <p:blipFill>
          <a:blip r:embed="rId6" cstate="print"/>
          <a:stretch>
            <a:fillRect/>
          </a:stretch>
        </p:blipFill>
        <p:spPr>
          <a:xfrm>
            <a:off x="2643555" y="-832339"/>
            <a:ext cx="3810000" cy="3048000"/>
          </a:xfrm>
          <a:prstGeom prst="rect">
            <a:avLst/>
          </a:prstGeom>
        </p:spPr>
      </p:pic>
      <p:sp>
        <p:nvSpPr>
          <p:cNvPr id="9" name="8 CuadroTexto"/>
          <p:cNvSpPr txBox="1"/>
          <p:nvPr/>
        </p:nvSpPr>
        <p:spPr>
          <a:xfrm>
            <a:off x="211015" y="-23446"/>
            <a:ext cx="2579232" cy="3077766"/>
          </a:xfrm>
          <a:prstGeom prst="rect">
            <a:avLst/>
          </a:prstGeom>
          <a:solidFill>
            <a:schemeClr val="bg1"/>
          </a:solidFill>
        </p:spPr>
        <p:txBody>
          <a:bodyPr wrap="none" lIns="0" tIns="0" rIns="0" bIns="0" rtlCol="0">
            <a:spAutoFit/>
          </a:bodyPr>
          <a:lstStyle/>
          <a:p>
            <a:endParaRPr lang="es-AR" sz="2000" dirty="0" smtClean="0"/>
          </a:p>
          <a:p>
            <a:r>
              <a:rPr lang="es-AR" sz="2000" dirty="0" smtClean="0"/>
              <a:t>Si el tiempo existe </a:t>
            </a:r>
          </a:p>
          <a:p>
            <a:r>
              <a:rPr lang="es-AR" sz="2000" dirty="0" smtClean="0"/>
              <a:t>y la técnica me asiste </a:t>
            </a:r>
          </a:p>
          <a:p>
            <a:r>
              <a:rPr lang="es-AR" sz="2000" dirty="0" smtClean="0"/>
              <a:t>recorreremos el orden</a:t>
            </a:r>
          </a:p>
          <a:p>
            <a:r>
              <a:rPr lang="es-AR" sz="2000" dirty="0" smtClean="0"/>
              <a:t>del corazón eléctrico</a:t>
            </a:r>
          </a:p>
          <a:p>
            <a:endParaRPr lang="en-US" sz="2000" dirty="0" smtClean="0"/>
          </a:p>
          <a:p>
            <a:r>
              <a:rPr lang="en-US" sz="2000" dirty="0" err="1" smtClean="0"/>
              <a:t>Aparato</a:t>
            </a:r>
            <a:r>
              <a:rPr lang="en-US" sz="2000" dirty="0" smtClean="0"/>
              <a:t> </a:t>
            </a:r>
            <a:r>
              <a:rPr lang="en-US" sz="2000" dirty="0" err="1" smtClean="0"/>
              <a:t>magnífico</a:t>
            </a:r>
            <a:r>
              <a:rPr lang="en-US" sz="2000" dirty="0" smtClean="0"/>
              <a:t> </a:t>
            </a:r>
          </a:p>
          <a:p>
            <a:r>
              <a:rPr lang="en-US" sz="2000" dirty="0" err="1" smtClean="0"/>
              <a:t>que</a:t>
            </a:r>
            <a:r>
              <a:rPr lang="en-US" sz="2000" dirty="0" smtClean="0"/>
              <a:t> en </a:t>
            </a:r>
            <a:r>
              <a:rPr lang="en-US" sz="2000" dirty="0" err="1" smtClean="0"/>
              <a:t>su</a:t>
            </a:r>
            <a:r>
              <a:rPr lang="en-US" sz="2000" dirty="0" smtClean="0"/>
              <a:t> </a:t>
            </a:r>
            <a:r>
              <a:rPr lang="en-US" sz="2000" dirty="0" err="1" smtClean="0"/>
              <a:t>desorden</a:t>
            </a:r>
            <a:endParaRPr lang="en-US" sz="2000" dirty="0" smtClean="0"/>
          </a:p>
          <a:p>
            <a:r>
              <a:rPr lang="en-US" sz="2000" dirty="0" err="1" smtClean="0"/>
              <a:t>cual</a:t>
            </a:r>
            <a:r>
              <a:rPr lang="en-US" sz="2000" dirty="0" smtClean="0"/>
              <a:t> </a:t>
            </a:r>
            <a:r>
              <a:rPr lang="en-US" sz="2000" dirty="0" err="1" smtClean="0"/>
              <a:t>sordo</a:t>
            </a:r>
            <a:r>
              <a:rPr lang="en-US" sz="2000" dirty="0" smtClean="0"/>
              <a:t> </a:t>
            </a:r>
            <a:r>
              <a:rPr lang="en-US" sz="2000" dirty="0" err="1" smtClean="0"/>
              <a:t>ruido</a:t>
            </a:r>
            <a:endParaRPr lang="en-US" sz="2000" dirty="0" smtClean="0"/>
          </a:p>
          <a:p>
            <a:r>
              <a:rPr lang="en-US" sz="2000" dirty="0" smtClean="0"/>
              <a:t>se </a:t>
            </a:r>
            <a:r>
              <a:rPr lang="en-US" sz="2000" dirty="0" err="1" smtClean="0"/>
              <a:t>lleva</a:t>
            </a:r>
            <a:r>
              <a:rPr lang="en-US" sz="2000" dirty="0" smtClean="0"/>
              <a:t> un ser </a:t>
            </a:r>
            <a:r>
              <a:rPr lang="en-US" sz="2000" dirty="0" err="1" smtClean="0"/>
              <a:t>querido</a:t>
            </a:r>
            <a:endParaRPr lang="en-US" sz="2000" dirty="0" smtClean="0"/>
          </a:p>
        </p:txBody>
      </p:sp>
      <p:sp>
        <p:nvSpPr>
          <p:cNvPr id="10" name="9 Rectángulo"/>
          <p:cNvSpPr/>
          <p:nvPr/>
        </p:nvSpPr>
        <p:spPr>
          <a:xfrm>
            <a:off x="2628900" y="1042934"/>
            <a:ext cx="6429163" cy="1323439"/>
          </a:xfrm>
          <a:prstGeom prst="rect">
            <a:avLst/>
          </a:prstGeom>
          <a:solidFill>
            <a:schemeClr val="bg1"/>
          </a:solidFill>
        </p:spPr>
        <p:txBody>
          <a:bodyPr wrap="square">
            <a:spAutoFit/>
          </a:bodyPr>
          <a:lstStyle/>
          <a:p>
            <a:pPr algn="r"/>
            <a:endParaRPr lang="es-AR" sz="2000" dirty="0" smtClean="0"/>
          </a:p>
          <a:p>
            <a:pPr algn="r"/>
            <a:endParaRPr lang="es-AR" sz="2000" dirty="0" smtClean="0"/>
          </a:p>
          <a:p>
            <a:pPr algn="r"/>
            <a:endParaRPr lang="es-AR" sz="2000" dirty="0" smtClean="0"/>
          </a:p>
          <a:p>
            <a:pPr algn="r"/>
            <a:endParaRPr lang="en-US" sz="2000" dirty="0"/>
          </a:p>
        </p:txBody>
      </p:sp>
      <p:pic>
        <p:nvPicPr>
          <p:cNvPr id="14" name="EKG Fibrilación Ventricular.wmv">
            <a:hlinkClick r:id="" action="ppaction://media"/>
          </p:cNvPr>
          <p:cNvPicPr>
            <a:picLocks noRot="1" noChangeAspect="1"/>
          </p:cNvPicPr>
          <p:nvPr>
            <a:videoFile r:link="rId1"/>
          </p:nvPr>
        </p:nvPicPr>
        <p:blipFill>
          <a:blip r:embed="rId7" cstate="print"/>
          <a:stretch>
            <a:fillRect/>
          </a:stretch>
        </p:blipFill>
        <p:spPr>
          <a:xfrm>
            <a:off x="2989385" y="1975340"/>
            <a:ext cx="3434861" cy="1143000"/>
          </a:xfrm>
          <a:prstGeom prst="rect">
            <a:avLst/>
          </a:prstGeom>
        </p:spPr>
      </p:pic>
      <p:sp>
        <p:nvSpPr>
          <p:cNvPr id="11" name="10 Rectángulo"/>
          <p:cNvSpPr/>
          <p:nvPr/>
        </p:nvSpPr>
        <p:spPr>
          <a:xfrm>
            <a:off x="6670430" y="2061191"/>
            <a:ext cx="2317583" cy="246221"/>
          </a:xfrm>
          <a:prstGeom prst="rect">
            <a:avLst/>
          </a:prstGeom>
          <a:solidFill>
            <a:schemeClr val="bg1"/>
          </a:solidFill>
        </p:spPr>
        <p:txBody>
          <a:bodyPr wrap="square">
            <a:spAutoFit/>
          </a:bodyPr>
          <a:lstStyle/>
          <a:p>
            <a:pPr algn="r"/>
            <a:endParaRPr lang="en-US" sz="1000" dirty="0"/>
          </a:p>
        </p:txBody>
      </p:sp>
      <p:sp>
        <p:nvSpPr>
          <p:cNvPr id="15" name="14 CuadroTexto"/>
          <p:cNvSpPr txBox="1"/>
          <p:nvPr/>
        </p:nvSpPr>
        <p:spPr>
          <a:xfrm>
            <a:off x="371475" y="4457700"/>
            <a:ext cx="4221027" cy="400110"/>
          </a:xfrm>
          <a:prstGeom prst="rect">
            <a:avLst/>
          </a:prstGeom>
          <a:noFill/>
        </p:spPr>
        <p:txBody>
          <a:bodyPr wrap="none" rtlCol="0">
            <a:spAutoFit/>
          </a:bodyPr>
          <a:lstStyle/>
          <a:p>
            <a:r>
              <a:rPr lang="es-AR" sz="2000" dirty="0" smtClean="0"/>
              <a:t>Abordaje histórico multidimensional</a:t>
            </a:r>
            <a:endParaRPr lang="en-US" sz="2000" dirty="0"/>
          </a:p>
        </p:txBody>
      </p:sp>
      <p:pic>
        <p:nvPicPr>
          <p:cNvPr id="122882" name="Picture 2" descr="Resultado de imagen para punto cuerda brana espaciotiempo"/>
          <p:cNvPicPr>
            <a:picLocks noChangeAspect="1" noChangeArrowheads="1"/>
          </p:cNvPicPr>
          <p:nvPr/>
        </p:nvPicPr>
        <p:blipFill>
          <a:blip r:embed="rId8" cstate="print"/>
          <a:srcRect/>
          <a:stretch>
            <a:fillRect/>
          </a:stretch>
        </p:blipFill>
        <p:spPr bwMode="auto">
          <a:xfrm>
            <a:off x="5697580" y="3314700"/>
            <a:ext cx="3446420" cy="1457325"/>
          </a:xfrm>
          <a:prstGeom prst="rect">
            <a:avLst/>
          </a:prstGeom>
          <a:noFill/>
        </p:spPr>
      </p:pic>
    </p:spTree>
  </p:cSld>
  <p:clrMapOvr>
    <a:masterClrMapping/>
  </p:clrMapOvr>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4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2"/>
          <p:cNvPicPr/>
          <p:nvPr/>
        </p:nvPicPr>
        <p:blipFill>
          <a:blip r:embed="rId3" cstate="print"/>
          <a:stretch/>
        </p:blipFill>
        <p:spPr>
          <a:xfrm>
            <a:off x="4656960" y="5989680"/>
            <a:ext cx="4051800" cy="646200"/>
          </a:xfrm>
          <a:prstGeom prst="rect">
            <a:avLst/>
          </a:prstGeom>
          <a:ln w="9360">
            <a:noFill/>
          </a:ln>
        </p:spPr>
      </p:pic>
      <p:pic>
        <p:nvPicPr>
          <p:cNvPr id="98" name="Picture 3"/>
          <p:cNvPicPr/>
          <p:nvPr/>
        </p:nvPicPr>
        <p:blipFill>
          <a:blip r:embed="rId4" cstate="print"/>
          <a:srcRect t="6462"/>
          <a:stretch/>
        </p:blipFill>
        <p:spPr>
          <a:xfrm>
            <a:off x="533400" y="838200"/>
            <a:ext cx="7772400" cy="5181600"/>
          </a:xfrm>
          <a:prstGeom prst="rect">
            <a:avLst/>
          </a:prstGeom>
          <a:ln w="9360">
            <a:noFill/>
          </a:ln>
        </p:spPr>
      </p:pic>
      <p:sp>
        <p:nvSpPr>
          <p:cNvPr id="99" name="CustomShape 2"/>
          <p:cNvSpPr/>
          <p:nvPr/>
        </p:nvSpPr>
        <p:spPr>
          <a:xfrm>
            <a:off x="1066800" y="6248400"/>
            <a:ext cx="4419600" cy="30480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s-AR" sz="1200" b="1" strike="noStrike" spc="-1" dirty="0" err="1">
                <a:solidFill>
                  <a:srgbClr val="000000"/>
                </a:solidFill>
                <a:uFill>
                  <a:solidFill>
                    <a:srgbClr val="FFFFFF"/>
                  </a:solidFill>
                </a:uFill>
                <a:latin typeface="Arial"/>
                <a:ea typeface="msgothic"/>
              </a:rPr>
              <a:t>Nattel</a:t>
            </a:r>
            <a:r>
              <a:rPr lang="es-AR" sz="1200" b="1" strike="noStrike" spc="-1" dirty="0">
                <a:solidFill>
                  <a:srgbClr val="000000"/>
                </a:solidFill>
                <a:uFill>
                  <a:solidFill>
                    <a:srgbClr val="FFFFFF"/>
                  </a:solidFill>
                </a:uFill>
                <a:latin typeface="Arial"/>
                <a:ea typeface="msgothic"/>
              </a:rPr>
              <a:t> S et al. </a:t>
            </a:r>
            <a:r>
              <a:rPr lang="es-AR" sz="1200" b="1" strike="noStrike" spc="-1" dirty="0" err="1">
                <a:solidFill>
                  <a:srgbClr val="000000"/>
                </a:solidFill>
                <a:uFill>
                  <a:solidFill>
                    <a:srgbClr val="FFFFFF"/>
                  </a:solidFill>
                </a:uFill>
                <a:latin typeface="Arial"/>
                <a:ea typeface="msgothic"/>
              </a:rPr>
              <a:t>Physiol</a:t>
            </a:r>
            <a:r>
              <a:rPr lang="es-AR" sz="1200" b="1" strike="noStrike" spc="-1" dirty="0">
                <a:solidFill>
                  <a:srgbClr val="000000"/>
                </a:solidFill>
                <a:uFill>
                  <a:solidFill>
                    <a:srgbClr val="FFFFFF"/>
                  </a:solidFill>
                </a:uFill>
                <a:latin typeface="Arial"/>
                <a:ea typeface="msgothic"/>
              </a:rPr>
              <a:t> </a:t>
            </a:r>
            <a:r>
              <a:rPr lang="es-AR" sz="1200" b="1" strike="noStrike" spc="-1" dirty="0" err="1">
                <a:solidFill>
                  <a:srgbClr val="000000"/>
                </a:solidFill>
                <a:uFill>
                  <a:solidFill>
                    <a:srgbClr val="FFFFFF"/>
                  </a:solidFill>
                </a:uFill>
                <a:latin typeface="Arial"/>
                <a:ea typeface="msgothic"/>
              </a:rPr>
              <a:t>Rev</a:t>
            </a:r>
            <a:r>
              <a:rPr lang="es-AR" sz="1200" b="1" strike="noStrike" spc="-1" dirty="0">
                <a:solidFill>
                  <a:srgbClr val="000000"/>
                </a:solidFill>
                <a:uFill>
                  <a:solidFill>
                    <a:srgbClr val="FFFFFF"/>
                  </a:solidFill>
                </a:uFill>
                <a:latin typeface="Arial"/>
                <a:ea typeface="msgothic"/>
              </a:rPr>
              <a:t> 2007;87:425-456</a:t>
            </a:r>
            <a:endParaRPr lang="es-AR" sz="2000" b="0" strike="noStrike" spc="-1" dirty="0">
              <a:solidFill>
                <a:srgbClr val="000000"/>
              </a:solidFill>
              <a:uFill>
                <a:solidFill>
                  <a:srgbClr val="FFFFFF"/>
                </a:solidFill>
              </a:uFill>
              <a:latin typeface="Arial"/>
            </a:endParaRPr>
          </a:p>
        </p:txBody>
      </p:sp>
      <p:sp>
        <p:nvSpPr>
          <p:cNvPr id="100" name="CustomShape 3"/>
          <p:cNvSpPr/>
          <p:nvPr/>
        </p:nvSpPr>
        <p:spPr>
          <a:xfrm>
            <a:off x="97920" y="6613200"/>
            <a:ext cx="4930200" cy="347040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77760" indent="-77400">
              <a:lnSpc>
                <a:spcPct val="100000"/>
              </a:lnSpc>
            </a:pPr>
            <a:r>
              <a:rPr lang="es-AR" sz="900" b="0" strike="noStrike" spc="-1">
                <a:solidFill>
                  <a:srgbClr val="000000"/>
                </a:solidFill>
                <a:uFill>
                  <a:solidFill>
                    <a:srgbClr val="FFFFFF"/>
                  </a:solidFill>
                </a:uFill>
                <a:latin typeface="Arial"/>
                <a:ea typeface="msgothic"/>
              </a:rPr>
              <a:t>©2007 by American Physiological Society</a:t>
            </a:r>
            <a:endParaRPr lang="es-AR" sz="1800" b="0" strike="noStrike" spc="-1">
              <a:solidFill>
                <a:srgbClr val="000000"/>
              </a:solidFill>
              <a:uFill>
                <a:solidFill>
                  <a:srgbClr val="FFFFFF"/>
                </a:solidFill>
              </a:uFill>
              <a:latin typeface="Arial"/>
            </a:endParaRPr>
          </a:p>
        </p:txBody>
      </p:sp>
      <p:sp>
        <p:nvSpPr>
          <p:cNvPr id="7"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latin typeface="Arial"/>
              </a:rPr>
              <a:t>Las arritmias suelen combinar </a:t>
            </a:r>
          </a:p>
          <a:p>
            <a:pPr algn="ctr">
              <a:lnSpc>
                <a:spcPct val="97000"/>
              </a:lnSpc>
            </a:pPr>
            <a:r>
              <a:rPr lang="es-AR" sz="2600" b="1" spc="-1" dirty="0" smtClean="0">
                <a:solidFill>
                  <a:srgbClr val="FFFF00"/>
                </a:solidFill>
                <a:uFill>
                  <a:solidFill>
                    <a:srgbClr val="FFFFFF"/>
                  </a:solidFill>
                </a:uFill>
                <a:latin typeface="Arial"/>
              </a:rPr>
              <a:t>varios de los mecanismos conocidos</a:t>
            </a:r>
            <a:endParaRPr lang="es-AR" sz="2600" b="1" strike="noStrike" spc="-1" dirty="0">
              <a:solidFill>
                <a:srgbClr val="FFFF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3"/>
          <p:cNvPicPr/>
          <p:nvPr/>
        </p:nvPicPr>
        <p:blipFill>
          <a:blip r:embed="rId3" cstate="print"/>
          <a:stretch/>
        </p:blipFill>
        <p:spPr>
          <a:xfrm>
            <a:off x="1008000" y="1447920"/>
            <a:ext cx="6887520" cy="4985280"/>
          </a:xfrm>
          <a:prstGeom prst="rect">
            <a:avLst/>
          </a:prstGeom>
          <a:ln w="9360">
            <a:noFill/>
          </a:ln>
        </p:spPr>
      </p:pic>
      <p:sp>
        <p:nvSpPr>
          <p:cNvPr id="102" name="CustomShape 1"/>
          <p:cNvSpPr/>
          <p:nvPr/>
        </p:nvSpPr>
        <p:spPr>
          <a:xfrm>
            <a:off x="3016080" y="6626160"/>
            <a:ext cx="3917880" cy="2314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s-AR" sz="1100" b="1" strike="noStrike" spc="-1">
                <a:solidFill>
                  <a:srgbClr val="000000"/>
                </a:solidFill>
                <a:uFill>
                  <a:solidFill>
                    <a:srgbClr val="FFFFFF"/>
                  </a:solidFill>
                </a:uFill>
                <a:latin typeface="Arial"/>
                <a:ea typeface="msgothic"/>
              </a:rPr>
              <a:t>Adaptada de Rudy Y et al. Circulation 2008;118:1202-1211</a:t>
            </a:r>
            <a:endParaRPr lang="es-AR" sz="1800" b="0" strike="noStrike" spc="-1">
              <a:solidFill>
                <a:srgbClr val="000000"/>
              </a:solidFill>
              <a:uFill>
                <a:solidFill>
                  <a:srgbClr val="FFFFFF"/>
                </a:solidFill>
              </a:uFill>
              <a:latin typeface="Arial"/>
            </a:endParaRPr>
          </a:p>
        </p:txBody>
      </p:sp>
      <p:sp>
        <p:nvSpPr>
          <p:cNvPr id="103" name="CustomShape 2"/>
          <p:cNvSpPr/>
          <p:nvPr/>
        </p:nvSpPr>
        <p:spPr>
          <a:xfrm>
            <a:off x="424800" y="6613200"/>
            <a:ext cx="4930200" cy="347040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77760" indent="-77400">
              <a:lnSpc>
                <a:spcPct val="100000"/>
              </a:lnSpc>
            </a:pPr>
            <a:r>
              <a:rPr lang="es-AR" sz="900" b="0" strike="noStrike" spc="-1">
                <a:solidFill>
                  <a:srgbClr val="000000"/>
                </a:solidFill>
                <a:uFill>
                  <a:solidFill>
                    <a:srgbClr val="FFFFFF"/>
                  </a:solidFill>
                </a:uFill>
                <a:latin typeface="Arial"/>
                <a:ea typeface="msgothic"/>
              </a:rPr>
              <a:t>Copyright © American Heart Association</a:t>
            </a:r>
            <a:endParaRPr lang="es-AR" sz="1800" b="0" strike="noStrike" spc="-1">
              <a:solidFill>
                <a:srgbClr val="000000"/>
              </a:solidFill>
              <a:uFill>
                <a:solidFill>
                  <a:srgbClr val="FFFFFF"/>
                </a:solidFill>
              </a:uFill>
              <a:latin typeface="Arial"/>
            </a:endParaRPr>
          </a:p>
        </p:txBody>
      </p:sp>
      <p:pic>
        <p:nvPicPr>
          <p:cNvPr id="105" name="Picture 2"/>
          <p:cNvPicPr/>
          <p:nvPr/>
        </p:nvPicPr>
        <p:blipFill>
          <a:blip r:embed="rId4" cstate="print"/>
          <a:stretch/>
        </p:blipFill>
        <p:spPr>
          <a:xfrm>
            <a:off x="7315200" y="5878800"/>
            <a:ext cx="1958040" cy="978840"/>
          </a:xfrm>
          <a:prstGeom prst="rect">
            <a:avLst/>
          </a:prstGeom>
          <a:ln w="9360">
            <a:noFill/>
          </a:ln>
        </p:spPr>
      </p:pic>
      <p:sp>
        <p:nvSpPr>
          <p:cNvPr id="7"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El modelado </a:t>
            </a:r>
            <a:r>
              <a:rPr lang="es-AR" sz="2600" b="1" spc="-1" dirty="0" err="1" smtClean="0">
                <a:solidFill>
                  <a:srgbClr val="FFFF00"/>
                </a:solidFill>
                <a:uFill>
                  <a:solidFill>
                    <a:srgbClr val="FFFFFF"/>
                  </a:solidFill>
                </a:uFill>
              </a:rPr>
              <a:t>multiescala</a:t>
            </a:r>
            <a:r>
              <a:rPr lang="es-AR" sz="2600" b="1" spc="-1" dirty="0" smtClean="0">
                <a:solidFill>
                  <a:srgbClr val="FFFF00"/>
                </a:solidFill>
                <a:uFill>
                  <a:solidFill>
                    <a:srgbClr val="FFFFFF"/>
                  </a:solidFill>
                </a:uFill>
              </a:rPr>
              <a:t> busca comprender la actividad electromecánica del corazón humano</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2"/>
          <p:cNvPicPr>
            <a:picLocks noChangeAspect="1" noChangeArrowheads="1"/>
          </p:cNvPicPr>
          <p:nvPr/>
        </p:nvPicPr>
        <p:blipFill>
          <a:blip r:embed="rId2" cstate="print"/>
          <a:srcRect l="3512" t="3681" b="1427"/>
          <a:stretch>
            <a:fillRect/>
          </a:stretch>
        </p:blipFill>
        <p:spPr bwMode="auto">
          <a:xfrm>
            <a:off x="986970" y="1452392"/>
            <a:ext cx="7141029" cy="5122580"/>
          </a:xfrm>
          <a:prstGeom prst="rect">
            <a:avLst/>
          </a:prstGeom>
          <a:noFill/>
          <a:ln w="9525">
            <a:noFill/>
            <a:miter lim="800000"/>
            <a:headEnd/>
            <a:tailEnd/>
          </a:ln>
        </p:spPr>
      </p:pic>
      <p:sp>
        <p:nvSpPr>
          <p:cNvPr id="4"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Llegaron los colores y pudimos ver las superficies</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Resultado de imagen para ventricular fibrillation mapping"/>
          <p:cNvPicPr>
            <a:picLocks noChangeAspect="1" noChangeArrowheads="1"/>
          </p:cNvPicPr>
          <p:nvPr/>
        </p:nvPicPr>
        <p:blipFill>
          <a:blip r:embed="rId3" cstate="print"/>
          <a:srcRect/>
          <a:stretch>
            <a:fillRect/>
          </a:stretch>
        </p:blipFill>
        <p:spPr bwMode="auto">
          <a:xfrm>
            <a:off x="0" y="1016873"/>
            <a:ext cx="5628707" cy="5434727"/>
          </a:xfrm>
          <a:prstGeom prst="rect">
            <a:avLst/>
          </a:prstGeom>
          <a:noFill/>
        </p:spPr>
      </p:pic>
      <p:sp>
        <p:nvSpPr>
          <p:cNvPr id="4"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Las arritmias en colores, y pantalla curva</a:t>
            </a:r>
          </a:p>
        </p:txBody>
      </p:sp>
      <p:pic>
        <p:nvPicPr>
          <p:cNvPr id="5" name="Fibrillation with Electrical and Mechanical Activity in the Canine Ventricles.wmv">
            <a:hlinkClick r:id="" action="ppaction://media"/>
          </p:cNvPr>
          <p:cNvPicPr>
            <a:picLocks noRot="1" noChangeAspect="1"/>
          </p:cNvPicPr>
          <p:nvPr>
            <a:videoFile r:link="rId1"/>
          </p:nvPr>
        </p:nvPicPr>
        <p:blipFill>
          <a:blip r:embed="rId4" cstate="print"/>
          <a:stretch>
            <a:fillRect/>
          </a:stretch>
        </p:blipFill>
        <p:spPr>
          <a:xfrm>
            <a:off x="5715000" y="1968500"/>
            <a:ext cx="3429000" cy="3429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1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icture 3"/>
          <p:cNvPicPr/>
          <p:nvPr/>
        </p:nvPicPr>
        <p:blipFill>
          <a:blip r:embed="rId3" cstate="print"/>
          <a:stretch/>
        </p:blipFill>
        <p:spPr>
          <a:xfrm>
            <a:off x="152400" y="990840"/>
            <a:ext cx="6813720" cy="5562360"/>
          </a:xfrm>
          <a:prstGeom prst="rect">
            <a:avLst/>
          </a:prstGeom>
          <a:ln w="9360">
            <a:noFill/>
          </a:ln>
        </p:spPr>
      </p:pic>
      <p:pic>
        <p:nvPicPr>
          <p:cNvPr id="108" name="Picture 2"/>
          <p:cNvPicPr/>
          <p:nvPr/>
        </p:nvPicPr>
        <p:blipFill>
          <a:blip r:embed="rId4" cstate="print"/>
          <a:stretch/>
        </p:blipFill>
        <p:spPr>
          <a:xfrm>
            <a:off x="7185600" y="5878800"/>
            <a:ext cx="1958040" cy="978840"/>
          </a:xfrm>
          <a:prstGeom prst="rect">
            <a:avLst/>
          </a:prstGeom>
          <a:ln w="9360">
            <a:noFill/>
          </a:ln>
        </p:spPr>
      </p:pic>
      <p:sp>
        <p:nvSpPr>
          <p:cNvPr id="109" name="CustomShape 2"/>
          <p:cNvSpPr/>
          <p:nvPr/>
        </p:nvSpPr>
        <p:spPr>
          <a:xfrm>
            <a:off x="2819520" y="6626160"/>
            <a:ext cx="3917880" cy="23148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s-AR" sz="1100" b="1" strike="noStrike" spc="-1">
                <a:solidFill>
                  <a:srgbClr val="000000"/>
                </a:solidFill>
                <a:uFill>
                  <a:solidFill>
                    <a:srgbClr val="FFFFFF"/>
                  </a:solidFill>
                </a:uFill>
                <a:latin typeface="Arial"/>
                <a:ea typeface="msgothic"/>
              </a:rPr>
              <a:t>Trayanova N A Circulation Research 2011;108:113-128</a:t>
            </a:r>
            <a:endParaRPr lang="es-AR" sz="1800" b="0" strike="noStrike" spc="-1">
              <a:solidFill>
                <a:srgbClr val="000000"/>
              </a:solidFill>
              <a:uFill>
                <a:solidFill>
                  <a:srgbClr val="FFFFFF"/>
                </a:solidFill>
              </a:uFill>
              <a:latin typeface="Arial"/>
            </a:endParaRPr>
          </a:p>
        </p:txBody>
      </p:sp>
      <p:sp>
        <p:nvSpPr>
          <p:cNvPr id="110" name="CustomShape 3"/>
          <p:cNvSpPr/>
          <p:nvPr/>
        </p:nvSpPr>
        <p:spPr>
          <a:xfrm>
            <a:off x="424800" y="6613200"/>
            <a:ext cx="4930200" cy="347040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marL="77760" indent="-77400">
              <a:lnSpc>
                <a:spcPct val="100000"/>
              </a:lnSpc>
            </a:pPr>
            <a:r>
              <a:rPr lang="es-AR" sz="900" b="0" strike="noStrike" spc="-1">
                <a:solidFill>
                  <a:srgbClr val="000000"/>
                </a:solidFill>
                <a:uFill>
                  <a:solidFill>
                    <a:srgbClr val="FFFFFF"/>
                  </a:solidFill>
                </a:uFill>
                <a:latin typeface="Arial"/>
                <a:ea typeface="msgothic"/>
              </a:rPr>
              <a:t>Copyright © American Heart Association</a:t>
            </a:r>
            <a:endParaRPr lang="es-AR" sz="1800" b="0" strike="noStrike" spc="-1">
              <a:solidFill>
                <a:srgbClr val="000000"/>
              </a:solidFill>
              <a:uFill>
                <a:solidFill>
                  <a:srgbClr val="FFFFFF"/>
                </a:solidFill>
              </a:uFill>
              <a:latin typeface="Arial"/>
            </a:endParaRPr>
          </a:p>
        </p:txBody>
      </p:sp>
      <p:pic>
        <p:nvPicPr>
          <p:cNvPr id="111" name="Picture 1"/>
          <p:cNvPicPr/>
          <p:nvPr/>
        </p:nvPicPr>
        <p:blipFill>
          <a:blip r:embed="rId5" cstate="print"/>
          <a:srcRect l="2770" r="55654"/>
          <a:stretch/>
        </p:blipFill>
        <p:spPr>
          <a:xfrm>
            <a:off x="6908760" y="990720"/>
            <a:ext cx="2234880" cy="3352320"/>
          </a:xfrm>
          <a:prstGeom prst="rect">
            <a:avLst/>
          </a:prstGeom>
          <a:ln w="9360">
            <a:noFill/>
          </a:ln>
        </p:spPr>
      </p:pic>
      <p:sp>
        <p:nvSpPr>
          <p:cNvPr id="112" name="CustomShape 4"/>
          <p:cNvSpPr/>
          <p:nvPr/>
        </p:nvSpPr>
        <p:spPr>
          <a:xfrm>
            <a:off x="2971800" y="3124200"/>
            <a:ext cx="3885840" cy="75960"/>
          </a:xfrm>
          <a:custGeom>
            <a:avLst/>
            <a:gdLst/>
            <a:ahLst/>
            <a:cxnLst/>
            <a:rect l="l" t="t" r="r" b="b"/>
            <a:pathLst>
              <a:path w="21600" h="21600">
                <a:moveTo>
                  <a:pt x="0" y="0"/>
                </a:moveTo>
                <a:lnTo>
                  <a:pt x="21600" y="21600"/>
                </a:lnTo>
              </a:path>
            </a:pathLst>
          </a:custGeom>
          <a:noFill/>
          <a:ln w="28440">
            <a:solidFill>
              <a:srgbClr val="4A7EBB"/>
            </a:solidFill>
            <a:round/>
            <a:tailEnd type="arrow" w="med" len="med"/>
          </a:ln>
        </p:spPr>
        <p:style>
          <a:lnRef idx="1">
            <a:schemeClr val="accent1"/>
          </a:lnRef>
          <a:fillRef idx="0">
            <a:schemeClr val="accent1"/>
          </a:fillRef>
          <a:effectRef idx="0">
            <a:schemeClr val="accent1"/>
          </a:effectRef>
          <a:fontRef idx="minor"/>
        </p:style>
      </p:sp>
      <p:sp>
        <p:nvSpPr>
          <p:cNvPr id="9"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“Modelado del corazón completo”</a:t>
            </a:r>
          </a:p>
        </p:txBody>
      </p:sp>
      <p:sp>
        <p:nvSpPr>
          <p:cNvPr id="10" name="9 CuadroTexto"/>
          <p:cNvSpPr txBox="1"/>
          <p:nvPr/>
        </p:nvSpPr>
        <p:spPr>
          <a:xfrm>
            <a:off x="7162800" y="4800600"/>
            <a:ext cx="1981200" cy="830997"/>
          </a:xfrm>
          <a:prstGeom prst="rect">
            <a:avLst/>
          </a:prstGeom>
          <a:noFill/>
        </p:spPr>
        <p:txBody>
          <a:bodyPr wrap="square" rtlCol="0">
            <a:spAutoFit/>
          </a:bodyPr>
          <a:lstStyle/>
          <a:p>
            <a:pPr algn="ctr"/>
            <a:r>
              <a:rPr lang="es-AR" sz="2400" b="1" dirty="0" smtClean="0"/>
              <a:t>Shock de información</a:t>
            </a:r>
            <a:endParaRPr lang="es-AR" sz="2400" b="1"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w="9525">
            <a:noFill/>
            <a:round/>
            <a:headEnd/>
            <a:tailEnd/>
          </a:ln>
          <a:effectLst/>
        </p:spPr>
        <p:txBody>
          <a:bodyPr lIns="0" tIns="0" rIns="0" bIns="0"/>
          <a:lstStyle/>
          <a:p>
            <a:pPr algn="ct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1500" b="1" dirty="0">
                <a:solidFill>
                  <a:srgbClr val="000000"/>
                </a:solidFill>
                <a:latin typeface="Arial" charset="0"/>
                <a:ea typeface="msgothic" charset="0"/>
                <a:cs typeface="msgothic" charset="0"/>
              </a:rPr>
              <a:t>Role of structural complexities in wave propagation in the rabbit ventricle.</a:t>
            </a:r>
          </a:p>
        </p:txBody>
      </p:sp>
      <p:pic>
        <p:nvPicPr>
          <p:cNvPr id="3074" name="Picture 2"/>
          <p:cNvPicPr>
            <a:picLocks noChangeAspect="1" noChangeArrowheads="1"/>
          </p:cNvPicPr>
          <p:nvPr/>
        </p:nvPicPr>
        <p:blipFill>
          <a:blip r:embed="rId4" cstate="print"/>
          <a:srcRect/>
          <a:stretch>
            <a:fillRect/>
          </a:stretch>
        </p:blipFill>
        <p:spPr bwMode="auto">
          <a:xfrm>
            <a:off x="6857280" y="5715960"/>
            <a:ext cx="1958400" cy="979303"/>
          </a:xfrm>
          <a:prstGeom prst="rect">
            <a:avLst/>
          </a:prstGeom>
          <a:noFill/>
          <a:ln w="9525">
            <a:noFill/>
            <a:round/>
            <a:headEnd/>
            <a:tailEnd/>
          </a:ln>
          <a:effectLst/>
        </p:spPr>
      </p:pic>
      <p:pic>
        <p:nvPicPr>
          <p:cNvPr id="3075" name="Picture 3"/>
          <p:cNvPicPr>
            <a:picLocks noChangeAspect="1" noChangeArrowheads="1"/>
          </p:cNvPicPr>
          <p:nvPr/>
        </p:nvPicPr>
        <p:blipFill>
          <a:blip r:embed="rId5" cstate="print"/>
          <a:srcRect/>
          <a:stretch>
            <a:fillRect/>
          </a:stretch>
        </p:blipFill>
        <p:spPr bwMode="auto">
          <a:xfrm>
            <a:off x="0" y="1244600"/>
            <a:ext cx="3176640" cy="4893634"/>
          </a:xfrm>
          <a:prstGeom prst="rect">
            <a:avLst/>
          </a:prstGeom>
          <a:noFill/>
          <a:ln w="9525">
            <a:noFill/>
            <a:round/>
            <a:headEnd/>
            <a:tailEnd/>
          </a:ln>
          <a:effectLst/>
        </p:spPr>
      </p:pic>
      <p:sp>
        <p:nvSpPr>
          <p:cNvPr id="3076" name="Text Box 4"/>
          <p:cNvSpPr txBox="1">
            <a:spLocks noChangeArrowheads="1"/>
          </p:cNvSpPr>
          <p:nvPr/>
        </p:nvSpPr>
        <p:spPr bwMode="auto">
          <a:xfrm>
            <a:off x="491067" y="6237605"/>
            <a:ext cx="3918240" cy="231864"/>
          </a:xfrm>
          <a:prstGeom prst="rect">
            <a:avLst/>
          </a:prstGeom>
          <a:noFill/>
          <a:ln w="9525">
            <a:noFill/>
            <a:round/>
            <a:headEnd/>
            <a:tailEnd/>
          </a:ln>
          <a:effectLst/>
        </p:spPr>
        <p:txBody>
          <a:bodyPr lIns="0" tIns="0" rIns="0" bIns="0"/>
          <a:lstStyle/>
          <a:p>
            <a:pPr>
              <a:tabLst>
                <a:tab pos="656650" algn="l"/>
                <a:tab pos="1313299" algn="l"/>
                <a:tab pos="1969949" algn="l"/>
                <a:tab pos="2626599" algn="l"/>
                <a:tab pos="3283248" algn="l"/>
              </a:tabLst>
            </a:pPr>
            <a:r>
              <a:rPr lang="en-GB" sz="1100" b="1" dirty="0" err="1">
                <a:solidFill>
                  <a:srgbClr val="000000"/>
                </a:solidFill>
                <a:latin typeface="Arial" charset="0"/>
                <a:ea typeface="msgothic" charset="0"/>
                <a:cs typeface="msgothic" charset="0"/>
              </a:rPr>
              <a:t>Trayanova</a:t>
            </a:r>
            <a:r>
              <a:rPr lang="en-GB" sz="1100" b="1" dirty="0">
                <a:solidFill>
                  <a:srgbClr val="000000"/>
                </a:solidFill>
                <a:latin typeface="Arial" charset="0"/>
                <a:ea typeface="msgothic" charset="0"/>
                <a:cs typeface="msgothic" charset="0"/>
              </a:rPr>
              <a:t> N A Circulation Research 2011;108:113-128</a:t>
            </a:r>
          </a:p>
        </p:txBody>
      </p:sp>
      <p:sp>
        <p:nvSpPr>
          <p:cNvPr id="3077" name="Text Box 5"/>
          <p:cNvSpPr txBox="1">
            <a:spLocks noChangeArrowheads="1"/>
          </p:cNvSpPr>
          <p:nvPr/>
        </p:nvSpPr>
        <p:spPr bwMode="auto">
          <a:xfrm>
            <a:off x="424800" y="6613175"/>
            <a:ext cx="4930560" cy="3470764"/>
          </a:xfrm>
          <a:prstGeom prst="rect">
            <a:avLst/>
          </a:prstGeom>
          <a:noFill/>
          <a:ln w="9525">
            <a:noFill/>
            <a:round/>
            <a:headEnd/>
            <a:tailEnd/>
          </a:ln>
          <a:effectLst/>
        </p:spPr>
        <p:txBody>
          <a:bodyPr lIns="0" tIns="0" rIns="0" bIns="0"/>
          <a:lstStyle/>
          <a:p>
            <a:pPr marL="77761" indent="-77761">
              <a:tabLst>
                <a:tab pos="656650" algn="l"/>
                <a:tab pos="1313299" algn="l"/>
                <a:tab pos="1969949" algn="l"/>
                <a:tab pos="2626599" algn="l"/>
                <a:tab pos="3283248" algn="l"/>
                <a:tab pos="3939898" algn="l"/>
                <a:tab pos="4596548" algn="l"/>
              </a:tabLst>
            </a:pPr>
            <a:r>
              <a:rPr lang="en-GB" sz="900" dirty="0">
                <a:solidFill>
                  <a:srgbClr val="000000"/>
                </a:solidFill>
                <a:latin typeface="Arial" charset="0"/>
                <a:ea typeface="msgothic" charset="0"/>
                <a:cs typeface="msgothic" charset="0"/>
              </a:rPr>
              <a:t>Copyright © American Heart Association</a:t>
            </a:r>
          </a:p>
        </p:txBody>
      </p:sp>
      <p:sp>
        <p:nvSpPr>
          <p:cNvPr id="7"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Un desafío es descifrar la </a:t>
            </a:r>
          </a:p>
          <a:p>
            <a:pPr algn="ctr">
              <a:lnSpc>
                <a:spcPct val="97000"/>
              </a:lnSpc>
            </a:pPr>
            <a:r>
              <a:rPr lang="es-AR" sz="2600" b="1" spc="-1" dirty="0" smtClean="0">
                <a:solidFill>
                  <a:srgbClr val="FFFF00"/>
                </a:solidFill>
                <a:uFill>
                  <a:solidFill>
                    <a:srgbClr val="FFFFFF"/>
                  </a:solidFill>
                </a:uFill>
              </a:rPr>
              <a:t>complejidad estructural y funcional</a:t>
            </a:r>
          </a:p>
        </p:txBody>
      </p:sp>
      <p:pic>
        <p:nvPicPr>
          <p:cNvPr id="8" name="Simulation of electrical activity in the heart during fibrillation (with comparison with experiment).wmv">
            <a:hlinkClick r:id="" action="ppaction://media"/>
          </p:cNvPr>
          <p:cNvPicPr>
            <a:picLocks noRot="1" noChangeAspect="1"/>
          </p:cNvPicPr>
          <p:nvPr>
            <a:videoFile r:link="rId1"/>
          </p:nvPr>
        </p:nvPicPr>
        <p:blipFill>
          <a:blip r:embed="rId6" cstate="print"/>
          <a:stretch>
            <a:fillRect/>
          </a:stretch>
        </p:blipFill>
        <p:spPr>
          <a:xfrm>
            <a:off x="3403600" y="1752600"/>
            <a:ext cx="5740400" cy="2870200"/>
          </a:xfrm>
          <a:prstGeom prst="rect">
            <a:avLst/>
          </a:prstGeom>
        </p:spPr>
      </p:pic>
    </p:spTree>
  </p:cSld>
  <p:clrMapOvr>
    <a:masterClrMapping/>
  </p:clrMapOvr>
  <p:transition spd="med"/>
  <p:timing>
    <p:tnLst>
      <p:par>
        <p:cTn id="1" dur="indefinite" restart="never" nodeType="tmRoot">
          <p:childTnLst>
            <p:seq concurrent="1" nextAc="seek">
              <p:cTn id="2" dur="0"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21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b="3711"/>
          <a:stretch>
            <a:fillRect/>
          </a:stretch>
        </p:blipFill>
        <p:spPr bwMode="auto">
          <a:xfrm>
            <a:off x="819150" y="926669"/>
            <a:ext cx="7342139" cy="5931331"/>
          </a:xfrm>
          <a:prstGeom prst="rect">
            <a:avLst/>
          </a:prstGeom>
          <a:noFill/>
          <a:ln w="9525">
            <a:noFill/>
            <a:miter lim="800000"/>
            <a:headEnd/>
            <a:tailEnd/>
          </a:ln>
        </p:spPr>
      </p:pic>
      <p:sp>
        <p:nvSpPr>
          <p:cNvPr id="3"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Una golondrina no hace verano, ¿cuántas hacen falta?</a:t>
            </a:r>
          </a:p>
        </p:txBody>
      </p:sp>
      <p:sp>
        <p:nvSpPr>
          <p:cNvPr id="4" name="3 CuadroTexto"/>
          <p:cNvSpPr txBox="1"/>
          <p:nvPr/>
        </p:nvSpPr>
        <p:spPr>
          <a:xfrm>
            <a:off x="2802111" y="1060311"/>
            <a:ext cx="474489" cy="276999"/>
          </a:xfrm>
          <a:prstGeom prst="rect">
            <a:avLst/>
          </a:prstGeom>
          <a:solidFill>
            <a:schemeClr val="bg1"/>
          </a:solidFill>
        </p:spPr>
        <p:txBody>
          <a:bodyPr wrap="none" lIns="0" tIns="0" rIns="0" bIns="0" rtlCol="0">
            <a:spAutoFit/>
          </a:bodyPr>
          <a:lstStyle/>
          <a:p>
            <a:r>
              <a:rPr lang="es-AR" dirty="0" smtClean="0"/>
              <a:t>PDP</a:t>
            </a:r>
            <a:endParaRPr lang="en-US" dirty="0"/>
          </a:p>
        </p:txBody>
      </p:sp>
      <p:sp>
        <p:nvSpPr>
          <p:cNvPr id="5" name="4 CuadroTexto"/>
          <p:cNvSpPr txBox="1"/>
          <p:nvPr/>
        </p:nvSpPr>
        <p:spPr>
          <a:xfrm>
            <a:off x="2783061" y="4032111"/>
            <a:ext cx="461665" cy="276999"/>
          </a:xfrm>
          <a:prstGeom prst="rect">
            <a:avLst/>
          </a:prstGeom>
          <a:solidFill>
            <a:schemeClr val="bg1"/>
          </a:solidFill>
        </p:spPr>
        <p:txBody>
          <a:bodyPr wrap="none" lIns="0" tIns="0" rIns="0" bIns="0" rtlCol="0">
            <a:spAutoFit/>
          </a:bodyPr>
          <a:lstStyle/>
          <a:p>
            <a:r>
              <a:rPr lang="es-AR" dirty="0" smtClean="0"/>
              <a:t>PDT</a:t>
            </a:r>
            <a:endParaRPr lang="en-US" dirty="0"/>
          </a:p>
        </p:txBody>
      </p:sp>
      <p:sp>
        <p:nvSpPr>
          <p:cNvPr id="6" name="5 CuadroTexto"/>
          <p:cNvSpPr txBox="1"/>
          <p:nvPr/>
        </p:nvSpPr>
        <p:spPr>
          <a:xfrm>
            <a:off x="6288261" y="1079361"/>
            <a:ext cx="474489" cy="276999"/>
          </a:xfrm>
          <a:prstGeom prst="rect">
            <a:avLst/>
          </a:prstGeom>
          <a:solidFill>
            <a:schemeClr val="bg1"/>
          </a:solidFill>
        </p:spPr>
        <p:txBody>
          <a:bodyPr wrap="none" lIns="0" tIns="0" rIns="0" bIns="0" rtlCol="0">
            <a:spAutoFit/>
          </a:bodyPr>
          <a:lstStyle/>
          <a:p>
            <a:r>
              <a:rPr lang="es-AR" dirty="0" smtClean="0"/>
              <a:t>PDP</a:t>
            </a:r>
            <a:endParaRPr lang="en-US" dirty="0"/>
          </a:p>
        </p:txBody>
      </p:sp>
      <p:sp>
        <p:nvSpPr>
          <p:cNvPr id="7" name="6 CuadroTexto"/>
          <p:cNvSpPr txBox="1"/>
          <p:nvPr/>
        </p:nvSpPr>
        <p:spPr>
          <a:xfrm>
            <a:off x="6269211" y="4032111"/>
            <a:ext cx="461665" cy="276999"/>
          </a:xfrm>
          <a:prstGeom prst="rect">
            <a:avLst/>
          </a:prstGeom>
          <a:solidFill>
            <a:schemeClr val="bg1"/>
          </a:solidFill>
        </p:spPr>
        <p:txBody>
          <a:bodyPr wrap="none" lIns="0" tIns="0" rIns="0" bIns="0" rtlCol="0">
            <a:spAutoFit/>
          </a:bodyPr>
          <a:lstStyle/>
          <a:p>
            <a:r>
              <a:rPr lang="es-AR" dirty="0" smtClean="0"/>
              <a:t>PDT</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dev.biologists.org/content/develop/143/3/387/F2.large.jpg?width=800&amp;height=600&amp;carousel=1"/>
          <p:cNvPicPr>
            <a:picLocks noChangeAspect="1" noChangeArrowheads="1"/>
          </p:cNvPicPr>
          <p:nvPr/>
        </p:nvPicPr>
        <p:blipFill>
          <a:blip r:embed="rId2" cstate="print"/>
          <a:srcRect b="7288"/>
          <a:stretch>
            <a:fillRect/>
          </a:stretch>
        </p:blipFill>
        <p:spPr bwMode="auto">
          <a:xfrm>
            <a:off x="347132" y="826163"/>
            <a:ext cx="7775575" cy="6031837"/>
          </a:xfrm>
          <a:prstGeom prst="rect">
            <a:avLst/>
          </a:prstGeom>
          <a:noFill/>
        </p:spPr>
      </p:pic>
      <p:sp>
        <p:nvSpPr>
          <p:cNvPr id="4" name="3 CuadroTexto"/>
          <p:cNvSpPr txBox="1"/>
          <p:nvPr/>
        </p:nvSpPr>
        <p:spPr>
          <a:xfrm>
            <a:off x="8263466" y="4842933"/>
            <a:ext cx="646331" cy="369332"/>
          </a:xfrm>
          <a:prstGeom prst="rect">
            <a:avLst/>
          </a:prstGeom>
          <a:noFill/>
        </p:spPr>
        <p:txBody>
          <a:bodyPr wrap="none" rtlCol="0">
            <a:spAutoFit/>
          </a:bodyPr>
          <a:lstStyle/>
          <a:p>
            <a:r>
              <a:rPr lang="es-AR" dirty="0" smtClean="0"/>
              <a:t>30%</a:t>
            </a:r>
            <a:endParaRPr lang="en-US" dirty="0"/>
          </a:p>
        </p:txBody>
      </p:sp>
      <p:sp>
        <p:nvSpPr>
          <p:cNvPr id="6" name="5 CuadroTexto"/>
          <p:cNvSpPr txBox="1"/>
          <p:nvPr/>
        </p:nvSpPr>
        <p:spPr>
          <a:xfrm>
            <a:off x="8217746" y="5719233"/>
            <a:ext cx="904415" cy="523220"/>
          </a:xfrm>
          <a:prstGeom prst="rect">
            <a:avLst/>
          </a:prstGeom>
          <a:noFill/>
        </p:spPr>
        <p:txBody>
          <a:bodyPr wrap="none" rtlCol="0">
            <a:spAutoFit/>
          </a:bodyPr>
          <a:lstStyle/>
          <a:p>
            <a:r>
              <a:rPr lang="es-AR" sz="2800" dirty="0" smtClean="0"/>
              <a:t>70%</a:t>
            </a:r>
            <a:endParaRPr lang="en-US" sz="2800" dirty="0"/>
          </a:p>
        </p:txBody>
      </p:sp>
      <p:sp>
        <p:nvSpPr>
          <p:cNvPr id="7" name="6 Cerrar llave"/>
          <p:cNvSpPr/>
          <p:nvPr/>
        </p:nvSpPr>
        <p:spPr>
          <a:xfrm>
            <a:off x="8144933" y="5418667"/>
            <a:ext cx="101600" cy="1117600"/>
          </a:xfrm>
          <a:prstGeom prst="rightBrace">
            <a:avLst/>
          </a:prstGeom>
          <a:noFill/>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Nuestras modelos no representan a la población</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p:cNvPicPr>
            <a:picLocks noChangeAspect="1" noChangeArrowheads="1"/>
          </p:cNvPicPr>
          <p:nvPr/>
        </p:nvPicPr>
        <p:blipFill>
          <a:blip r:embed="rId2" cstate="print"/>
          <a:srcRect/>
          <a:stretch>
            <a:fillRect/>
          </a:stretch>
        </p:blipFill>
        <p:spPr bwMode="auto">
          <a:xfrm>
            <a:off x="762000" y="1066800"/>
            <a:ext cx="7658100" cy="5688481"/>
          </a:xfrm>
          <a:prstGeom prst="rect">
            <a:avLst/>
          </a:prstGeom>
          <a:noFill/>
          <a:ln w="9525">
            <a:noFill/>
            <a:miter lim="800000"/>
            <a:headEnd/>
            <a:tailEnd/>
          </a:ln>
        </p:spPr>
      </p:pic>
      <p:sp>
        <p:nvSpPr>
          <p:cNvPr id="4"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El músculo y la fibra, una pareja infeliz</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9144000" y="1613743"/>
            <a:ext cx="8229600" cy="1143000"/>
          </a:xfrm>
        </p:spPr>
        <p:txBody>
          <a:bodyPr>
            <a:normAutofit/>
          </a:bodyPr>
          <a:lstStyle/>
          <a:p>
            <a:r>
              <a:rPr lang="es-AR" dirty="0" smtClean="0"/>
              <a:t>Del </a:t>
            </a:r>
            <a:r>
              <a:rPr lang="es-AR" dirty="0" err="1" smtClean="0"/>
              <a:t>cardiomiciotos</a:t>
            </a:r>
            <a:r>
              <a:rPr lang="es-AR" dirty="0" smtClean="0"/>
              <a:t> al tejido</a:t>
            </a:r>
            <a:endParaRPr lang="en-US" dirty="0"/>
          </a:p>
        </p:txBody>
      </p:sp>
      <p:pic>
        <p:nvPicPr>
          <p:cNvPr id="15362" name="Picture 2"/>
          <p:cNvPicPr>
            <a:picLocks noChangeAspect="1" noChangeArrowheads="1"/>
          </p:cNvPicPr>
          <p:nvPr/>
        </p:nvPicPr>
        <p:blipFill>
          <a:blip r:embed="rId3" cstate="print"/>
          <a:srcRect/>
          <a:stretch>
            <a:fillRect/>
          </a:stretch>
        </p:blipFill>
        <p:spPr bwMode="auto">
          <a:xfrm>
            <a:off x="228600" y="1349566"/>
            <a:ext cx="7620000" cy="5508434"/>
          </a:xfrm>
          <a:prstGeom prst="rect">
            <a:avLst/>
          </a:prstGeom>
          <a:noFill/>
          <a:ln w="9525">
            <a:noFill/>
            <a:miter lim="800000"/>
            <a:headEnd/>
            <a:tailEnd/>
          </a:ln>
        </p:spPr>
      </p:pic>
      <p:sp>
        <p:nvSpPr>
          <p:cNvPr id="4" name="3 CuadroTexto"/>
          <p:cNvSpPr txBox="1"/>
          <p:nvPr/>
        </p:nvSpPr>
        <p:spPr>
          <a:xfrm>
            <a:off x="7369221" y="4648200"/>
            <a:ext cx="1393779" cy="369332"/>
          </a:xfrm>
          <a:prstGeom prst="rect">
            <a:avLst/>
          </a:prstGeom>
          <a:noFill/>
        </p:spPr>
        <p:txBody>
          <a:bodyPr wrap="none" rtlCol="0">
            <a:spAutoFit/>
          </a:bodyPr>
          <a:lstStyle/>
          <a:p>
            <a:r>
              <a:rPr lang="es-MX" dirty="0" smtClean="0"/>
              <a:t>3D  elipsoide</a:t>
            </a:r>
            <a:endParaRPr lang="es-AR" dirty="0"/>
          </a:p>
        </p:txBody>
      </p:sp>
      <p:sp>
        <p:nvSpPr>
          <p:cNvPr id="5"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800" dirty="0" smtClean="0">
                <a:solidFill>
                  <a:srgbClr val="FFFF00"/>
                </a:solidFill>
              </a:rPr>
              <a:t>De los </a:t>
            </a:r>
            <a:r>
              <a:rPr lang="es-AR" sz="2800" dirty="0" err="1" smtClean="0">
                <a:solidFill>
                  <a:srgbClr val="FFFF00"/>
                </a:solidFill>
              </a:rPr>
              <a:t>cardiomiciotos</a:t>
            </a:r>
            <a:r>
              <a:rPr lang="es-AR" sz="2800" dirty="0" smtClean="0">
                <a:solidFill>
                  <a:srgbClr val="FFFF00"/>
                </a:solidFill>
              </a:rPr>
              <a:t> al entretejido con fibroblastos</a:t>
            </a:r>
            <a:endParaRPr lang="es-AR" sz="2600" b="1" spc="-1" dirty="0" smtClean="0">
              <a:solidFill>
                <a:srgbClr val="FFFF00"/>
              </a:solidFill>
              <a:uFill>
                <a:solidFill>
                  <a:srgbClr val="FFFFFF"/>
                </a:solidFill>
              </a:u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10 Grupo"/>
          <p:cNvGrpSpPr/>
          <p:nvPr/>
        </p:nvGrpSpPr>
        <p:grpSpPr>
          <a:xfrm>
            <a:off x="5788572" y="1828800"/>
            <a:ext cx="3279228" cy="5003800"/>
            <a:chOff x="5864772" y="1689100"/>
            <a:chExt cx="3279228" cy="5003800"/>
          </a:xfrm>
        </p:grpSpPr>
        <p:pic>
          <p:nvPicPr>
            <p:cNvPr id="2" name="16 Imagen" descr="Potenciales Ventriculo Aurícula Corrientes EMI.jpg"/>
            <p:cNvPicPr/>
            <p:nvPr/>
          </p:nvPicPr>
          <p:blipFill>
            <a:blip r:embed="rId3" cstate="print">
              <a:lum contrast="30000"/>
            </a:blip>
            <a:srcRect l="55172" t="4307" b="47837"/>
            <a:stretch>
              <a:fillRect/>
            </a:stretch>
          </p:blipFill>
          <p:spPr>
            <a:xfrm>
              <a:off x="5864772" y="1749056"/>
              <a:ext cx="3279228" cy="2924544"/>
            </a:xfrm>
            <a:prstGeom prst="rect">
              <a:avLst/>
            </a:prstGeom>
          </p:spPr>
        </p:pic>
        <p:pic>
          <p:nvPicPr>
            <p:cNvPr id="9" name="16 Imagen" descr="Potenciales Ventriculo Aurícula Corrientes EMI.jpg"/>
            <p:cNvPicPr/>
            <p:nvPr/>
          </p:nvPicPr>
          <p:blipFill>
            <a:blip r:embed="rId3" cstate="print">
              <a:lum contrast="30000"/>
            </a:blip>
            <a:srcRect l="55172" t="66086" b="871"/>
            <a:stretch>
              <a:fillRect/>
            </a:stretch>
          </p:blipFill>
          <p:spPr>
            <a:xfrm>
              <a:off x="5864772" y="4673600"/>
              <a:ext cx="3279228" cy="2019300"/>
            </a:xfrm>
            <a:prstGeom prst="rect">
              <a:avLst/>
            </a:prstGeom>
          </p:spPr>
        </p:pic>
        <p:sp>
          <p:nvSpPr>
            <p:cNvPr id="10" name="9 Rectángulo"/>
            <p:cNvSpPr/>
            <p:nvPr/>
          </p:nvSpPr>
          <p:spPr>
            <a:xfrm>
              <a:off x="7327900" y="1689100"/>
              <a:ext cx="3810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15 Imagen" descr="i.png"/>
          <p:cNvPicPr>
            <a:picLocks noChangeAspect="1"/>
          </p:cNvPicPr>
          <p:nvPr/>
        </p:nvPicPr>
        <p:blipFill>
          <a:blip r:embed="rId4" cstate="print">
            <a:clrChange>
              <a:clrFrom>
                <a:srgbClr val="FFFFFF"/>
              </a:clrFrom>
              <a:clrTo>
                <a:srgbClr val="FFFFFF">
                  <a:alpha val="0"/>
                </a:srgbClr>
              </a:clrTo>
            </a:clrChange>
            <a:grayscl/>
          </a:blip>
          <a:srcRect r="998"/>
          <a:stretch>
            <a:fillRect/>
          </a:stretch>
        </p:blipFill>
        <p:spPr>
          <a:xfrm>
            <a:off x="68236" y="1107743"/>
            <a:ext cx="5748746" cy="4426908"/>
          </a:xfrm>
          <a:prstGeom prst="rect">
            <a:avLst/>
          </a:prstGeom>
        </p:spPr>
      </p:pic>
      <p:sp>
        <p:nvSpPr>
          <p:cNvPr id="18" name="17 CuadroTexto"/>
          <p:cNvSpPr txBox="1"/>
          <p:nvPr/>
        </p:nvSpPr>
        <p:spPr>
          <a:xfrm>
            <a:off x="450380" y="5707034"/>
            <a:ext cx="1473959" cy="646331"/>
          </a:xfrm>
          <a:prstGeom prst="rect">
            <a:avLst/>
          </a:prstGeom>
          <a:noFill/>
        </p:spPr>
        <p:txBody>
          <a:bodyPr wrap="square" rtlCol="0">
            <a:spAutoFit/>
          </a:bodyPr>
          <a:lstStyle/>
          <a:p>
            <a:r>
              <a:rPr lang="es-AR" dirty="0" smtClean="0"/>
              <a:t>Señal digitalizada</a:t>
            </a:r>
            <a:endParaRPr lang="en-US" dirty="0"/>
          </a:p>
        </p:txBody>
      </p:sp>
      <p:pic>
        <p:nvPicPr>
          <p:cNvPr id="19" name="18 Imagen" descr="Electro digitalizado.png"/>
          <p:cNvPicPr>
            <a:picLocks noChangeAspect="1"/>
          </p:cNvPicPr>
          <p:nvPr/>
        </p:nvPicPr>
        <p:blipFill>
          <a:blip r:embed="rId5" cstate="print"/>
          <a:stretch>
            <a:fillRect/>
          </a:stretch>
        </p:blipFill>
        <p:spPr>
          <a:xfrm>
            <a:off x="1729213" y="5449953"/>
            <a:ext cx="4023028" cy="1560447"/>
          </a:xfrm>
          <a:prstGeom prst="rect">
            <a:avLst/>
          </a:prstGeom>
        </p:spPr>
      </p:pic>
      <p:sp>
        <p:nvSpPr>
          <p:cNvPr id="14"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trike="noStrike" spc="-1" dirty="0" smtClean="0">
                <a:solidFill>
                  <a:srgbClr val="FFFF00"/>
                </a:solidFill>
                <a:uFill>
                  <a:solidFill>
                    <a:srgbClr val="FFFFFF"/>
                  </a:solidFill>
                </a:uFill>
                <a:latin typeface="Arial"/>
              </a:rPr>
              <a:t>Nuestra comprensión de las arritmias se sostiene en el modelo de potencial de acción de los cardiomiocitos</a:t>
            </a:r>
            <a:endParaRPr lang="es-AR" sz="2600" b="0" strike="noStrike" spc="-1" dirty="0">
              <a:solidFill>
                <a:srgbClr val="FFFF00"/>
              </a:solidFill>
              <a:uFill>
                <a:solidFill>
                  <a:srgbClr val="FFFFFF"/>
                </a:solidFill>
              </a:uFill>
              <a:latin typeface="Arial"/>
            </a:endParaRPr>
          </a:p>
        </p:txBody>
      </p:sp>
      <p:sp>
        <p:nvSpPr>
          <p:cNvPr id="15" name="14 Rectángulo"/>
          <p:cNvSpPr/>
          <p:nvPr/>
        </p:nvSpPr>
        <p:spPr>
          <a:xfrm>
            <a:off x="8305800" y="3048000"/>
            <a:ext cx="838200" cy="3733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1" name="10 CuadroTexto"/>
          <p:cNvSpPr txBox="1"/>
          <p:nvPr/>
        </p:nvSpPr>
        <p:spPr>
          <a:xfrm>
            <a:off x="5750170" y="1459468"/>
            <a:ext cx="3480440" cy="369332"/>
          </a:xfrm>
          <a:prstGeom prst="rect">
            <a:avLst/>
          </a:prstGeom>
          <a:noFill/>
        </p:spPr>
        <p:txBody>
          <a:bodyPr wrap="none" rtlCol="0">
            <a:spAutoFit/>
          </a:bodyPr>
          <a:lstStyle/>
          <a:p>
            <a:r>
              <a:rPr lang="es-AR" dirty="0" smtClean="0"/>
              <a:t>las identidades de las corrientes</a:t>
            </a:r>
            <a:endParaRPr lang="en-US" dirty="0"/>
          </a:p>
        </p:txBody>
      </p:sp>
    </p:spTree>
  </p:cSld>
  <p:clrMapOvr>
    <a:masterClrMapping/>
  </p:clrMapOvr>
  <p:transition advTm="48501"/>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1000"/>
                                        <p:tgtEl>
                                          <p:spTgt spid="15"/>
                                        </p:tgtEl>
                                      </p:cBhvr>
                                    </p:animEffect>
                                    <p:set>
                                      <p:cBhvr>
                                        <p:cTn id="22" dur="1" fill="hold">
                                          <p:stCondLst>
                                            <p:cond delay="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5" grpId="0" animBg="1"/>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541167" y="0"/>
            <a:ext cx="7526633"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3 CuadroTexto"/>
          <p:cNvSpPr txBox="1"/>
          <p:nvPr/>
        </p:nvSpPr>
        <p:spPr>
          <a:xfrm>
            <a:off x="0" y="2438400"/>
            <a:ext cx="1676400" cy="1015663"/>
          </a:xfrm>
          <a:prstGeom prst="rect">
            <a:avLst/>
          </a:prstGeom>
          <a:noFill/>
        </p:spPr>
        <p:txBody>
          <a:bodyPr wrap="square" rtlCol="0">
            <a:spAutoFit/>
          </a:bodyPr>
          <a:lstStyle/>
          <a:p>
            <a:r>
              <a:rPr lang="es-MX" sz="2000" b="1" dirty="0" smtClean="0"/>
              <a:t>Acoplamiento de un fibroblasto</a:t>
            </a:r>
            <a:endParaRPr lang="es-AR" sz="2000" b="1" dirty="0"/>
          </a:p>
        </p:txBody>
      </p:sp>
    </p:spTree>
    <p:extLst>
      <p:ext uri="{BB962C8B-B14F-4D97-AF65-F5344CB8AC3E}">
        <p14:creationId xmlns:p14="http://schemas.microsoft.com/office/powerpoint/2010/main" xmlns="" val="40764938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nvGraphicFramePr>
        <p:xfrm>
          <a:off x="152400" y="1708061"/>
          <a:ext cx="8910689" cy="2155069"/>
        </p:xfrm>
        <a:graphic>
          <a:graphicData uri="http://schemas.openxmlformats.org/drawingml/2006/table">
            <a:tbl>
              <a:tblPr/>
              <a:tblGrid>
                <a:gridCol w="1154580"/>
                <a:gridCol w="1388831"/>
                <a:gridCol w="1242062"/>
                <a:gridCol w="1952788"/>
                <a:gridCol w="1731236"/>
                <a:gridCol w="1441192"/>
              </a:tblGrid>
              <a:tr h="296145">
                <a:tc>
                  <a:txBody>
                    <a:bodyPr/>
                    <a:lstStyle/>
                    <a:p>
                      <a:pPr>
                        <a:lnSpc>
                          <a:spcPct val="115000"/>
                        </a:lnSpc>
                        <a:spcAft>
                          <a:spcPts val="0"/>
                        </a:spcAft>
                      </a:pPr>
                      <a:r>
                        <a:rPr lang="es-MX" sz="1400" dirty="0" smtClean="0">
                          <a:latin typeface="Calibri"/>
                          <a:ea typeface="Calibri"/>
                          <a:cs typeface="Times New Roman"/>
                        </a:rPr>
                        <a:t>PDP</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0822">
                <a:tc>
                  <a:txBody>
                    <a:bodyPr/>
                    <a:lstStyle/>
                    <a:p>
                      <a:pPr>
                        <a:lnSpc>
                          <a:spcPct val="115000"/>
                        </a:lnSpc>
                        <a:spcAft>
                          <a:spcPts val="0"/>
                        </a:spcAft>
                      </a:pPr>
                      <a:endParaRPr lang="es-MX"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EAD/normal</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EAD/Normal</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EAD/Normal+Fibrosis</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EAD/Normal+Fibrosis</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EAD/RRR     </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0822">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smtClean="0">
                          <a:latin typeface="Calibri"/>
                          <a:ea typeface="Calibri"/>
                          <a:cs typeface="Times New Roman"/>
                        </a:rPr>
                        <a:t>Ggap</a:t>
                      </a:r>
                      <a:r>
                        <a:rPr lang="es-MX" sz="1400" dirty="0" smtClean="0">
                          <a:latin typeface="Calibri"/>
                          <a:ea typeface="Calibri"/>
                          <a:cs typeface="Times New Roman"/>
                        </a:rPr>
                        <a:t> </a:t>
                      </a:r>
                      <a:r>
                        <a:rPr lang="es-MX" sz="1400" dirty="0">
                          <a:latin typeface="Calibri"/>
                          <a:ea typeface="Calibri"/>
                          <a:cs typeface="Times New Roman"/>
                        </a:rPr>
                        <a:t>=125nS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smtClean="0">
                          <a:latin typeface="Calibri"/>
                          <a:ea typeface="Calibri"/>
                          <a:cs typeface="Times New Roman"/>
                        </a:rPr>
                        <a:t>Ggap</a:t>
                      </a:r>
                      <a:r>
                        <a:rPr lang="es-MX" sz="1400" dirty="0" smtClean="0">
                          <a:latin typeface="Calibri"/>
                          <a:ea typeface="Calibri"/>
                          <a:cs typeface="Times New Roman"/>
                        </a:rPr>
                        <a:t> </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smtClean="0">
                          <a:latin typeface="Calibri"/>
                          <a:ea typeface="Calibri"/>
                          <a:cs typeface="Times New Roman"/>
                        </a:rPr>
                        <a:t>Ggap</a:t>
                      </a:r>
                      <a:r>
                        <a:rPr lang="es-MX" sz="1400" dirty="0" smtClean="0">
                          <a:latin typeface="Calibri"/>
                          <a:ea typeface="Calibri"/>
                          <a:cs typeface="Times New Roman"/>
                        </a:rPr>
                        <a:t> </a:t>
                      </a:r>
                      <a:r>
                        <a:rPr lang="es-MX" sz="1400" dirty="0">
                          <a:latin typeface="Calibri"/>
                          <a:ea typeface="Calibri"/>
                          <a:cs typeface="Times New Roman"/>
                        </a:rPr>
                        <a:t>=125nS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smtClean="0">
                          <a:latin typeface="Calibri"/>
                          <a:ea typeface="Calibri"/>
                          <a:cs typeface="Times New Roman"/>
                        </a:rPr>
                        <a:t>Ggap</a:t>
                      </a:r>
                      <a:r>
                        <a:rPr lang="es-MX" sz="1400" dirty="0" smtClean="0">
                          <a:latin typeface="Calibri"/>
                          <a:ea typeface="Calibri"/>
                          <a:cs typeface="Times New Roman"/>
                        </a:rPr>
                        <a:t> </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760">
                <a:tc>
                  <a:txBody>
                    <a:bodyPr/>
                    <a:lstStyle/>
                    <a:p>
                      <a:pPr>
                        <a:lnSpc>
                          <a:spcPct val="115000"/>
                        </a:lnSpc>
                        <a:spcAft>
                          <a:spcPts val="0"/>
                        </a:spcAft>
                      </a:pPr>
                      <a:r>
                        <a:rPr lang="es-MX" sz="1400" dirty="0">
                          <a:latin typeface="Calibri"/>
                          <a:ea typeface="Calibri"/>
                          <a:cs typeface="Times New Roman"/>
                        </a:rPr>
                        <a:t>1D (cable)</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smtClean="0">
                          <a:latin typeface="Calibri"/>
                          <a:ea typeface="Calibri"/>
                          <a:cs typeface="Times New Roman"/>
                        </a:rPr>
                        <a:t>70 (</a:t>
                      </a:r>
                      <a:r>
                        <a:rPr lang="es-MX" sz="1400" dirty="0">
                          <a:latin typeface="Calibri"/>
                          <a:ea typeface="Calibri"/>
                          <a:cs typeface="Times New Roman"/>
                        </a:rPr>
                        <a:t>10.5mm)</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30 (4.5mm)</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46 (6.9mm)</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65760">
                <a:tc>
                  <a:txBody>
                    <a:bodyPr/>
                    <a:lstStyle/>
                    <a:p>
                      <a:pPr>
                        <a:lnSpc>
                          <a:spcPct val="115000"/>
                        </a:lnSpc>
                        <a:spcAft>
                          <a:spcPts val="0"/>
                        </a:spcAft>
                      </a:pPr>
                      <a:r>
                        <a:rPr lang="es-MX" sz="1400" dirty="0">
                          <a:latin typeface="Calibri"/>
                          <a:ea typeface="Calibri"/>
                          <a:cs typeface="Times New Roman"/>
                        </a:rPr>
                        <a:t>2D (</a:t>
                      </a:r>
                      <a:r>
                        <a:rPr lang="es-MX" sz="1400" dirty="0" smtClean="0">
                          <a:latin typeface="Calibri"/>
                          <a:ea typeface="Calibri"/>
                          <a:cs typeface="Times New Roman"/>
                        </a:rPr>
                        <a:t>elipse</a:t>
                      </a: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6940 (d=14.1)</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1135 (d=5.7)</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1.668 (d=7.8)</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268 (d=3.0)</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3217 (d=9.6)</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65760">
                <a:tc>
                  <a:txBody>
                    <a:bodyPr/>
                    <a:lstStyle/>
                    <a:p>
                      <a:pPr>
                        <a:lnSpc>
                          <a:spcPct val="115000"/>
                        </a:lnSpc>
                        <a:spcAft>
                          <a:spcPts val="0"/>
                        </a:spcAft>
                      </a:pPr>
                      <a:r>
                        <a:rPr lang="es-MX" sz="1400" dirty="0">
                          <a:latin typeface="Calibri"/>
                          <a:ea typeface="Calibri"/>
                          <a:cs typeface="Times New Roman"/>
                        </a:rPr>
                        <a:t>3D (</a:t>
                      </a:r>
                      <a:r>
                        <a:rPr lang="es-MX" sz="1400" dirty="0" smtClean="0">
                          <a:latin typeface="Calibri"/>
                          <a:ea typeface="Calibri"/>
                          <a:cs typeface="Times New Roman"/>
                        </a:rPr>
                        <a:t>elipsoide)</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696.910 (d=16.5)</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50.965 (d=6.9)</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smtClean="0">
                          <a:latin typeface="Calibri"/>
                          <a:ea typeface="Calibri"/>
                          <a:cs typeface="Times New Roman"/>
                        </a:rPr>
                        <a:t>229.850 </a:t>
                      </a:r>
                      <a:r>
                        <a:rPr lang="es-MX" sz="1400" dirty="0">
                          <a:latin typeface="Calibri"/>
                          <a:ea typeface="Calibri"/>
                          <a:cs typeface="Times New Roman"/>
                        </a:rPr>
                        <a:t>(d=11.4)</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 name="3 Tabla"/>
          <p:cNvGraphicFramePr>
            <a:graphicFrameLocks noGrp="1"/>
          </p:cNvGraphicFramePr>
          <p:nvPr/>
        </p:nvGraphicFramePr>
        <p:xfrm>
          <a:off x="154297" y="4331279"/>
          <a:ext cx="8910689" cy="1993321"/>
        </p:xfrm>
        <a:graphic>
          <a:graphicData uri="http://schemas.openxmlformats.org/drawingml/2006/table">
            <a:tbl>
              <a:tblPr/>
              <a:tblGrid>
                <a:gridCol w="1154580"/>
                <a:gridCol w="1388831"/>
                <a:gridCol w="1242062"/>
                <a:gridCol w="1952788"/>
                <a:gridCol w="1727442"/>
                <a:gridCol w="1444986"/>
              </a:tblGrid>
              <a:tr h="245483">
                <a:tc>
                  <a:txBody>
                    <a:bodyPr/>
                    <a:lstStyle/>
                    <a:p>
                      <a:pPr>
                        <a:lnSpc>
                          <a:spcPct val="115000"/>
                        </a:lnSpc>
                        <a:spcAft>
                          <a:spcPts val="0"/>
                        </a:spcAft>
                      </a:pPr>
                      <a:r>
                        <a:rPr lang="es-MX" sz="1400" dirty="0" smtClean="0">
                          <a:latin typeface="Calibri"/>
                          <a:ea typeface="Calibri"/>
                          <a:cs typeface="Times New Roman"/>
                        </a:rPr>
                        <a:t>PDT</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25279">
                <a:tc>
                  <a:txBody>
                    <a:bodyPr/>
                    <a:lstStyle/>
                    <a:p>
                      <a:pPr>
                        <a:lnSpc>
                          <a:spcPct val="115000"/>
                        </a:lnSpc>
                        <a:spcAft>
                          <a:spcPts val="0"/>
                        </a:spcAft>
                      </a:pPr>
                      <a:endParaRPr lang="es-MX"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DAD/Normal</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DAD/Normal</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DAD/Normal+Fibrosis</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DAD/Normal+Fibrosis</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DAD/HF</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25279">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=125nS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=125nS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760">
                <a:tc>
                  <a:txBody>
                    <a:bodyPr/>
                    <a:lstStyle/>
                    <a:p>
                      <a:pPr>
                        <a:lnSpc>
                          <a:spcPct val="115000"/>
                        </a:lnSpc>
                        <a:spcAft>
                          <a:spcPts val="0"/>
                        </a:spcAft>
                      </a:pPr>
                      <a:r>
                        <a:rPr lang="es-MX" sz="1400" dirty="0">
                          <a:latin typeface="Calibri"/>
                          <a:ea typeface="Calibri"/>
                          <a:cs typeface="Times New Roman"/>
                        </a:rPr>
                        <a:t>1D (cable)</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80 </a:t>
                      </a:r>
                      <a:r>
                        <a:rPr lang="es-MX" sz="1400" dirty="0" smtClean="0">
                          <a:latin typeface="Calibri"/>
                          <a:ea typeface="Calibri"/>
                          <a:cs typeface="Times New Roman"/>
                        </a:rPr>
                        <a:t>(12mm)</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32 </a:t>
                      </a:r>
                      <a:r>
                        <a:rPr lang="es-MX" sz="1400" dirty="0" smtClean="0">
                          <a:latin typeface="Calibri"/>
                          <a:ea typeface="Calibri"/>
                          <a:cs typeface="Times New Roman"/>
                        </a:rPr>
                        <a:t>(4.8mm)</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b="1" dirty="0">
                          <a:latin typeface="Calibri"/>
                          <a:ea typeface="Calibri"/>
                          <a:cs typeface="Times New Roman"/>
                        </a:rPr>
                        <a:t>22 </a:t>
                      </a:r>
                      <a:r>
                        <a:rPr lang="es-MX" sz="1400" b="1" dirty="0" smtClean="0">
                          <a:latin typeface="Calibri"/>
                          <a:ea typeface="Calibri"/>
                          <a:cs typeface="Times New Roman"/>
                        </a:rPr>
                        <a:t> (3.3mm)</a:t>
                      </a:r>
                      <a:endParaRPr lang="es-AR" sz="1400" b="1"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5760">
                <a:tc>
                  <a:txBody>
                    <a:bodyPr/>
                    <a:lstStyle/>
                    <a:p>
                      <a:pPr>
                        <a:lnSpc>
                          <a:spcPct val="115000"/>
                        </a:lnSpc>
                        <a:spcAft>
                          <a:spcPts val="0"/>
                        </a:spcAft>
                      </a:pPr>
                      <a:r>
                        <a:rPr lang="es-MX" sz="1400" dirty="0">
                          <a:latin typeface="Calibri"/>
                          <a:ea typeface="Calibri"/>
                          <a:cs typeface="Times New Roman"/>
                        </a:rPr>
                        <a:t>2D (</a:t>
                      </a:r>
                      <a:r>
                        <a:rPr lang="es-MX" sz="1400" dirty="0" smtClean="0">
                          <a:latin typeface="Calibri"/>
                          <a:ea typeface="Calibri"/>
                          <a:cs typeface="Times New Roman"/>
                        </a:rPr>
                        <a:t>elipse</a:t>
                      </a: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7854 (d=15)</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1256 (d=6.3)</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1668 (d=7.8)</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316 (d=3.3)</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b="1" dirty="0" smtClean="0">
                          <a:latin typeface="Calibri"/>
                          <a:ea typeface="Calibri"/>
                          <a:cs typeface="Times New Roman"/>
                        </a:rPr>
                        <a:t>1018  </a:t>
                      </a:r>
                      <a:r>
                        <a:rPr lang="es-MX" sz="1400" b="1" dirty="0">
                          <a:latin typeface="Calibri"/>
                          <a:ea typeface="Calibri"/>
                          <a:cs typeface="Times New Roman"/>
                        </a:rPr>
                        <a:t>(d=5.4)</a:t>
                      </a:r>
                      <a:endParaRPr lang="es-AR" sz="1400" b="1"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65760">
                <a:tc>
                  <a:txBody>
                    <a:bodyPr/>
                    <a:lstStyle/>
                    <a:p>
                      <a:pPr>
                        <a:lnSpc>
                          <a:spcPct val="115000"/>
                        </a:lnSpc>
                        <a:spcAft>
                          <a:spcPts val="0"/>
                        </a:spcAft>
                      </a:pPr>
                      <a:r>
                        <a:rPr lang="es-MX" sz="1400" dirty="0">
                          <a:latin typeface="Calibri"/>
                          <a:ea typeface="Calibri"/>
                          <a:cs typeface="Times New Roman"/>
                        </a:rPr>
                        <a:t>3D (</a:t>
                      </a:r>
                      <a:r>
                        <a:rPr lang="es-MX" sz="1400" dirty="0" smtClean="0">
                          <a:latin typeface="Calibri"/>
                          <a:ea typeface="Calibri"/>
                          <a:cs typeface="Times New Roman"/>
                        </a:rPr>
                        <a:t>elipsoide)</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b="1" dirty="0">
                          <a:latin typeface="Calibri"/>
                          <a:ea typeface="Calibri"/>
                          <a:cs typeface="Times New Roman"/>
                        </a:rPr>
                        <a:t>817.280</a:t>
                      </a:r>
                      <a:r>
                        <a:rPr lang="es-MX" sz="1400" dirty="0">
                          <a:latin typeface="Calibri"/>
                          <a:ea typeface="Calibri"/>
                          <a:cs typeface="Times New Roman"/>
                        </a:rPr>
                        <a:t> (d=17.4)</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57.906 (d=7.2)</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b="1" dirty="0">
                          <a:latin typeface="Calibri"/>
                          <a:ea typeface="Calibri"/>
                          <a:cs typeface="Times New Roman"/>
                        </a:rPr>
                        <a:t>50.965 </a:t>
                      </a:r>
                      <a:r>
                        <a:rPr lang="es-MX" sz="1400" b="1" dirty="0" smtClean="0">
                          <a:latin typeface="Calibri"/>
                          <a:ea typeface="Calibri"/>
                          <a:cs typeface="Times New Roman"/>
                        </a:rPr>
                        <a:t> (</a:t>
                      </a:r>
                      <a:r>
                        <a:rPr lang="es-MX" sz="1400" b="1" dirty="0">
                          <a:latin typeface="Calibri"/>
                          <a:ea typeface="Calibri"/>
                          <a:cs typeface="Times New Roman"/>
                        </a:rPr>
                        <a:t>d=6.9)</a:t>
                      </a:r>
                      <a:endParaRPr lang="es-AR" sz="1400" b="1"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6"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El verano se anticipa cuando </a:t>
            </a:r>
            <a:r>
              <a:rPr lang="es-AR" sz="2600" b="1" spc="-1" dirty="0" err="1" smtClean="0">
                <a:solidFill>
                  <a:srgbClr val="FFFF00"/>
                </a:solidFill>
                <a:uFill>
                  <a:solidFill>
                    <a:srgbClr val="FFFFFF"/>
                  </a:solidFill>
                </a:uFill>
              </a:rPr>
              <a:t>empetrolamos</a:t>
            </a:r>
            <a:r>
              <a:rPr lang="es-AR" sz="2600" b="1" spc="-1" dirty="0" smtClean="0">
                <a:solidFill>
                  <a:srgbClr val="FFFF00"/>
                </a:solidFill>
                <a:uFill>
                  <a:solidFill>
                    <a:srgbClr val="FFFFFF"/>
                  </a:solidFill>
                </a:uFill>
              </a:rPr>
              <a:t> golondrinas</a:t>
            </a:r>
          </a:p>
        </p:txBody>
      </p:sp>
      <p:sp>
        <p:nvSpPr>
          <p:cNvPr id="7" name="6 Triángulo rectángulo"/>
          <p:cNvSpPr/>
          <p:nvPr/>
        </p:nvSpPr>
        <p:spPr>
          <a:xfrm>
            <a:off x="1428750" y="971550"/>
            <a:ext cx="5543550" cy="59055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nvGraphicFramePr>
        <p:xfrm>
          <a:off x="152400" y="1708061"/>
          <a:ext cx="8910689" cy="2155069"/>
        </p:xfrm>
        <a:graphic>
          <a:graphicData uri="http://schemas.openxmlformats.org/drawingml/2006/table">
            <a:tbl>
              <a:tblPr/>
              <a:tblGrid>
                <a:gridCol w="1154580"/>
                <a:gridCol w="1388831"/>
                <a:gridCol w="1242062"/>
                <a:gridCol w="1952788"/>
                <a:gridCol w="1731236"/>
                <a:gridCol w="1441192"/>
              </a:tblGrid>
              <a:tr h="296145">
                <a:tc>
                  <a:txBody>
                    <a:bodyPr/>
                    <a:lstStyle/>
                    <a:p>
                      <a:pPr>
                        <a:lnSpc>
                          <a:spcPct val="115000"/>
                        </a:lnSpc>
                        <a:spcAft>
                          <a:spcPts val="0"/>
                        </a:spcAft>
                      </a:pPr>
                      <a:r>
                        <a:rPr lang="es-MX" sz="1400" dirty="0" smtClean="0">
                          <a:latin typeface="Calibri"/>
                          <a:ea typeface="Calibri"/>
                          <a:cs typeface="Times New Roman"/>
                        </a:rPr>
                        <a:t>PDP</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0822">
                <a:tc>
                  <a:txBody>
                    <a:bodyPr/>
                    <a:lstStyle/>
                    <a:p>
                      <a:pPr>
                        <a:lnSpc>
                          <a:spcPct val="115000"/>
                        </a:lnSpc>
                        <a:spcAft>
                          <a:spcPts val="0"/>
                        </a:spcAft>
                      </a:pPr>
                      <a:endParaRPr lang="es-MX"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EAD/normal</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EAD/Normal</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EAD/Normal+Fibrosis</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EAD/Normal+Fibrosis</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EAD/RRR     </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80822">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smtClean="0">
                          <a:latin typeface="Calibri"/>
                          <a:ea typeface="Calibri"/>
                          <a:cs typeface="Times New Roman"/>
                        </a:rPr>
                        <a:t>Ggap</a:t>
                      </a:r>
                      <a:r>
                        <a:rPr lang="es-MX" sz="1400" dirty="0" smtClean="0">
                          <a:latin typeface="Calibri"/>
                          <a:ea typeface="Calibri"/>
                          <a:cs typeface="Times New Roman"/>
                        </a:rPr>
                        <a:t> </a:t>
                      </a:r>
                      <a:r>
                        <a:rPr lang="es-MX" sz="1400" dirty="0">
                          <a:latin typeface="Calibri"/>
                          <a:ea typeface="Calibri"/>
                          <a:cs typeface="Times New Roman"/>
                        </a:rPr>
                        <a:t>=125nS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smtClean="0">
                          <a:latin typeface="Calibri"/>
                          <a:ea typeface="Calibri"/>
                          <a:cs typeface="Times New Roman"/>
                        </a:rPr>
                        <a:t>Ggap</a:t>
                      </a:r>
                      <a:r>
                        <a:rPr lang="es-MX" sz="1400" dirty="0" smtClean="0">
                          <a:latin typeface="Calibri"/>
                          <a:ea typeface="Calibri"/>
                          <a:cs typeface="Times New Roman"/>
                        </a:rPr>
                        <a:t> </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smtClean="0">
                          <a:latin typeface="Calibri"/>
                          <a:ea typeface="Calibri"/>
                          <a:cs typeface="Times New Roman"/>
                        </a:rPr>
                        <a:t>Ggap</a:t>
                      </a:r>
                      <a:r>
                        <a:rPr lang="es-MX" sz="1400" dirty="0" smtClean="0">
                          <a:latin typeface="Calibri"/>
                          <a:ea typeface="Calibri"/>
                          <a:cs typeface="Times New Roman"/>
                        </a:rPr>
                        <a:t> </a:t>
                      </a:r>
                      <a:r>
                        <a:rPr lang="es-MX" sz="1400" dirty="0">
                          <a:latin typeface="Calibri"/>
                          <a:ea typeface="Calibri"/>
                          <a:cs typeface="Times New Roman"/>
                        </a:rPr>
                        <a:t>=125nS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smtClean="0">
                          <a:latin typeface="Calibri"/>
                          <a:ea typeface="Calibri"/>
                          <a:cs typeface="Times New Roman"/>
                        </a:rPr>
                        <a:t>Ggap</a:t>
                      </a:r>
                      <a:r>
                        <a:rPr lang="es-MX" sz="1400" dirty="0" smtClean="0">
                          <a:latin typeface="Calibri"/>
                          <a:ea typeface="Calibri"/>
                          <a:cs typeface="Times New Roman"/>
                        </a:rPr>
                        <a:t> </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760">
                <a:tc>
                  <a:txBody>
                    <a:bodyPr/>
                    <a:lstStyle/>
                    <a:p>
                      <a:pPr>
                        <a:lnSpc>
                          <a:spcPct val="115000"/>
                        </a:lnSpc>
                        <a:spcAft>
                          <a:spcPts val="0"/>
                        </a:spcAft>
                      </a:pPr>
                      <a:r>
                        <a:rPr lang="es-MX" sz="1400" dirty="0">
                          <a:latin typeface="Calibri"/>
                          <a:ea typeface="Calibri"/>
                          <a:cs typeface="Times New Roman"/>
                        </a:rPr>
                        <a:t>1D (cable)</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smtClean="0">
                          <a:latin typeface="Calibri"/>
                          <a:ea typeface="Calibri"/>
                          <a:cs typeface="Times New Roman"/>
                        </a:rPr>
                        <a:t>70 (</a:t>
                      </a:r>
                      <a:r>
                        <a:rPr lang="es-MX" sz="1400" dirty="0">
                          <a:latin typeface="Calibri"/>
                          <a:ea typeface="Calibri"/>
                          <a:cs typeface="Times New Roman"/>
                        </a:rPr>
                        <a:t>10.5mm)</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30 (4.5mm)</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46 (6.9mm)</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65760">
                <a:tc>
                  <a:txBody>
                    <a:bodyPr/>
                    <a:lstStyle/>
                    <a:p>
                      <a:pPr>
                        <a:lnSpc>
                          <a:spcPct val="115000"/>
                        </a:lnSpc>
                        <a:spcAft>
                          <a:spcPts val="0"/>
                        </a:spcAft>
                      </a:pPr>
                      <a:r>
                        <a:rPr lang="es-MX" sz="1400" dirty="0">
                          <a:latin typeface="Calibri"/>
                          <a:ea typeface="Calibri"/>
                          <a:cs typeface="Times New Roman"/>
                        </a:rPr>
                        <a:t>2D (</a:t>
                      </a:r>
                      <a:r>
                        <a:rPr lang="es-MX" sz="1400" dirty="0" smtClean="0">
                          <a:latin typeface="Calibri"/>
                          <a:ea typeface="Calibri"/>
                          <a:cs typeface="Times New Roman"/>
                        </a:rPr>
                        <a:t>elipse</a:t>
                      </a: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6940 (d=14.1)</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1135 (d=5.7)</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1.668 (d=7.8)</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268 (d=3.0)</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3217 (d=9.6)</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65760">
                <a:tc>
                  <a:txBody>
                    <a:bodyPr/>
                    <a:lstStyle/>
                    <a:p>
                      <a:pPr>
                        <a:lnSpc>
                          <a:spcPct val="115000"/>
                        </a:lnSpc>
                        <a:spcAft>
                          <a:spcPts val="0"/>
                        </a:spcAft>
                      </a:pPr>
                      <a:r>
                        <a:rPr lang="es-MX" sz="1400" dirty="0">
                          <a:latin typeface="Calibri"/>
                          <a:ea typeface="Calibri"/>
                          <a:cs typeface="Times New Roman"/>
                        </a:rPr>
                        <a:t>3D (</a:t>
                      </a:r>
                      <a:r>
                        <a:rPr lang="es-MX" sz="1400" dirty="0" smtClean="0">
                          <a:latin typeface="Calibri"/>
                          <a:ea typeface="Calibri"/>
                          <a:cs typeface="Times New Roman"/>
                        </a:rPr>
                        <a:t>elipsoide)</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696.910 (d=16.5)</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50.965 (d=6.9)</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smtClean="0">
                          <a:latin typeface="Calibri"/>
                          <a:ea typeface="Calibri"/>
                          <a:cs typeface="Times New Roman"/>
                        </a:rPr>
                        <a:t>229.850 </a:t>
                      </a:r>
                      <a:r>
                        <a:rPr lang="es-MX" sz="1400" dirty="0">
                          <a:latin typeface="Calibri"/>
                          <a:ea typeface="Calibri"/>
                          <a:cs typeface="Times New Roman"/>
                        </a:rPr>
                        <a:t>(d=11.4)</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4" name="3 Tabla"/>
          <p:cNvGraphicFramePr>
            <a:graphicFrameLocks noGrp="1"/>
          </p:cNvGraphicFramePr>
          <p:nvPr/>
        </p:nvGraphicFramePr>
        <p:xfrm>
          <a:off x="154297" y="4331279"/>
          <a:ext cx="8910689" cy="1993321"/>
        </p:xfrm>
        <a:graphic>
          <a:graphicData uri="http://schemas.openxmlformats.org/drawingml/2006/table">
            <a:tbl>
              <a:tblPr/>
              <a:tblGrid>
                <a:gridCol w="1154580"/>
                <a:gridCol w="1388831"/>
                <a:gridCol w="1242062"/>
                <a:gridCol w="1952788"/>
                <a:gridCol w="1727442"/>
                <a:gridCol w="1444986"/>
              </a:tblGrid>
              <a:tr h="245483">
                <a:tc>
                  <a:txBody>
                    <a:bodyPr/>
                    <a:lstStyle/>
                    <a:p>
                      <a:pPr>
                        <a:lnSpc>
                          <a:spcPct val="115000"/>
                        </a:lnSpc>
                        <a:spcAft>
                          <a:spcPts val="0"/>
                        </a:spcAft>
                      </a:pPr>
                      <a:r>
                        <a:rPr lang="es-MX" sz="1400" dirty="0" smtClean="0">
                          <a:latin typeface="Calibri"/>
                          <a:ea typeface="Calibri"/>
                          <a:cs typeface="Times New Roman"/>
                        </a:rPr>
                        <a:t>PDT</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25279">
                <a:tc>
                  <a:txBody>
                    <a:bodyPr/>
                    <a:lstStyle/>
                    <a:p>
                      <a:pPr>
                        <a:lnSpc>
                          <a:spcPct val="115000"/>
                        </a:lnSpc>
                        <a:spcAft>
                          <a:spcPts val="0"/>
                        </a:spcAft>
                      </a:pPr>
                      <a:endParaRPr lang="es-MX"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DAD/Normal</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DAD/Normal</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DAD/Normal+Fibrosis</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DAD/Normal+Fibrosis</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DAD/HF</a:t>
                      </a:r>
                      <a:endParaRPr lang="es-AR" sz="140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325279">
                <a:tc>
                  <a:txBody>
                    <a:bodyPr/>
                    <a:lstStyle/>
                    <a:p>
                      <a:pPr>
                        <a:lnSpc>
                          <a:spcPct val="115000"/>
                        </a:lnSpc>
                        <a:spcAft>
                          <a:spcPts val="0"/>
                        </a:spcAft>
                      </a:pPr>
                      <a:endParaRPr lang="es-MX"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=125nS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=125nS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err="1">
                          <a:latin typeface="Calibri"/>
                          <a:ea typeface="Calibri"/>
                          <a:cs typeface="Times New Roman"/>
                        </a:rPr>
                        <a:t>Ggap</a:t>
                      </a:r>
                      <a:r>
                        <a:rPr lang="es-MX" sz="1400" dirty="0">
                          <a:latin typeface="Calibri"/>
                          <a:ea typeface="Calibri"/>
                          <a:cs typeface="Times New Roman"/>
                        </a:rPr>
                        <a:t>=780nS</a:t>
                      </a:r>
                      <a:endParaRPr lang="es-AR" sz="1400" dirty="0">
                        <a:latin typeface="Calibri"/>
                        <a:ea typeface="Calibri"/>
                        <a:cs typeface="Times New Roman"/>
                      </a:endParaRPr>
                    </a:p>
                  </a:txBody>
                  <a:tcPr marL="57828" marR="57828" marT="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65760">
                <a:tc>
                  <a:txBody>
                    <a:bodyPr/>
                    <a:lstStyle/>
                    <a:p>
                      <a:pPr>
                        <a:lnSpc>
                          <a:spcPct val="115000"/>
                        </a:lnSpc>
                        <a:spcAft>
                          <a:spcPts val="0"/>
                        </a:spcAft>
                      </a:pPr>
                      <a:r>
                        <a:rPr lang="es-MX" sz="1400" dirty="0">
                          <a:latin typeface="Calibri"/>
                          <a:ea typeface="Calibri"/>
                          <a:cs typeface="Times New Roman"/>
                        </a:rPr>
                        <a:t>1D (cable)</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80 </a:t>
                      </a:r>
                      <a:r>
                        <a:rPr lang="es-MX" sz="1400" dirty="0" smtClean="0">
                          <a:latin typeface="Calibri"/>
                          <a:ea typeface="Calibri"/>
                          <a:cs typeface="Times New Roman"/>
                        </a:rPr>
                        <a:t>(12mm)</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32 </a:t>
                      </a:r>
                      <a:r>
                        <a:rPr lang="es-MX" sz="1400" dirty="0" smtClean="0">
                          <a:latin typeface="Calibri"/>
                          <a:ea typeface="Calibri"/>
                          <a:cs typeface="Times New Roman"/>
                        </a:rPr>
                        <a:t>(4.8mm)</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a:latin typeface="Calibri"/>
                          <a:ea typeface="Calibri"/>
                          <a:cs typeface="Times New Roman"/>
                        </a:rPr>
                        <a:t>--------------</a:t>
                      </a:r>
                      <a:endParaRPr lang="es-AR" sz="140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b="1" dirty="0">
                          <a:latin typeface="Calibri"/>
                          <a:ea typeface="Calibri"/>
                          <a:cs typeface="Times New Roman"/>
                        </a:rPr>
                        <a:t>22 </a:t>
                      </a:r>
                      <a:r>
                        <a:rPr lang="es-MX" sz="1400" b="1" dirty="0" smtClean="0">
                          <a:latin typeface="Calibri"/>
                          <a:ea typeface="Calibri"/>
                          <a:cs typeface="Times New Roman"/>
                        </a:rPr>
                        <a:t> (3.3mm)</a:t>
                      </a:r>
                      <a:endParaRPr lang="es-AR" sz="1400" b="1"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050"/>
                    </a:solidFill>
                  </a:tcPr>
                </a:tc>
              </a:tr>
              <a:tr h="365760">
                <a:tc>
                  <a:txBody>
                    <a:bodyPr/>
                    <a:lstStyle/>
                    <a:p>
                      <a:pPr>
                        <a:lnSpc>
                          <a:spcPct val="115000"/>
                        </a:lnSpc>
                        <a:spcAft>
                          <a:spcPts val="0"/>
                        </a:spcAft>
                      </a:pPr>
                      <a:r>
                        <a:rPr lang="es-MX" sz="1400" dirty="0">
                          <a:latin typeface="Calibri"/>
                          <a:ea typeface="Calibri"/>
                          <a:cs typeface="Times New Roman"/>
                        </a:rPr>
                        <a:t>2D (</a:t>
                      </a:r>
                      <a:r>
                        <a:rPr lang="es-MX" sz="1400" dirty="0" smtClean="0">
                          <a:latin typeface="Calibri"/>
                          <a:ea typeface="Calibri"/>
                          <a:cs typeface="Times New Roman"/>
                        </a:rPr>
                        <a:t>elipse</a:t>
                      </a: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7854 (d=15)</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1256 (d=6.3)</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1668 (d=7.8)</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316 (d=3.3)</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0000"/>
                    </a:solidFill>
                  </a:tcPr>
                </a:tc>
                <a:tc>
                  <a:txBody>
                    <a:bodyPr/>
                    <a:lstStyle/>
                    <a:p>
                      <a:pPr>
                        <a:lnSpc>
                          <a:spcPct val="115000"/>
                        </a:lnSpc>
                        <a:spcAft>
                          <a:spcPts val="0"/>
                        </a:spcAft>
                      </a:pPr>
                      <a:r>
                        <a:rPr lang="es-MX" sz="1400" b="1" dirty="0" smtClean="0">
                          <a:latin typeface="Calibri"/>
                          <a:ea typeface="Calibri"/>
                          <a:cs typeface="Times New Roman"/>
                        </a:rPr>
                        <a:t>1018  </a:t>
                      </a:r>
                      <a:r>
                        <a:rPr lang="es-MX" sz="1400" b="1" dirty="0">
                          <a:latin typeface="Calibri"/>
                          <a:ea typeface="Calibri"/>
                          <a:cs typeface="Times New Roman"/>
                        </a:rPr>
                        <a:t>(d=5.4)</a:t>
                      </a:r>
                      <a:endParaRPr lang="es-AR" sz="1400" b="1"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5050"/>
                    </a:solidFill>
                  </a:tcPr>
                </a:tc>
              </a:tr>
              <a:tr h="365760">
                <a:tc>
                  <a:txBody>
                    <a:bodyPr/>
                    <a:lstStyle/>
                    <a:p>
                      <a:pPr>
                        <a:lnSpc>
                          <a:spcPct val="115000"/>
                        </a:lnSpc>
                        <a:spcAft>
                          <a:spcPts val="0"/>
                        </a:spcAft>
                      </a:pPr>
                      <a:r>
                        <a:rPr lang="es-MX" sz="1400" dirty="0">
                          <a:latin typeface="Calibri"/>
                          <a:ea typeface="Calibri"/>
                          <a:cs typeface="Times New Roman"/>
                        </a:rPr>
                        <a:t>3D (</a:t>
                      </a:r>
                      <a:r>
                        <a:rPr lang="es-MX" sz="1400" dirty="0" smtClean="0">
                          <a:latin typeface="Calibri"/>
                          <a:ea typeface="Calibri"/>
                          <a:cs typeface="Times New Roman"/>
                        </a:rPr>
                        <a:t>elipsoide)</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b="1" dirty="0">
                          <a:latin typeface="Calibri"/>
                          <a:ea typeface="Calibri"/>
                          <a:cs typeface="Times New Roman"/>
                        </a:rPr>
                        <a:t>817.280</a:t>
                      </a:r>
                      <a:r>
                        <a:rPr lang="es-MX" sz="1400" dirty="0">
                          <a:latin typeface="Calibri"/>
                          <a:ea typeface="Calibri"/>
                          <a:cs typeface="Times New Roman"/>
                        </a:rPr>
                        <a:t> (d=17.4)</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57.906 (d=7.2)</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dirty="0">
                          <a:latin typeface="Calibri"/>
                          <a:ea typeface="Calibri"/>
                          <a:cs typeface="Times New Roman"/>
                        </a:rPr>
                        <a:t>--------------</a:t>
                      </a:r>
                      <a:endParaRPr lang="es-AR" sz="1400"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nSpc>
                          <a:spcPct val="115000"/>
                        </a:lnSpc>
                        <a:spcAft>
                          <a:spcPts val="0"/>
                        </a:spcAft>
                      </a:pPr>
                      <a:r>
                        <a:rPr lang="es-MX" sz="1400" b="1" dirty="0">
                          <a:latin typeface="Calibri"/>
                          <a:ea typeface="Calibri"/>
                          <a:cs typeface="Times New Roman"/>
                        </a:rPr>
                        <a:t>50.965 </a:t>
                      </a:r>
                      <a:r>
                        <a:rPr lang="es-MX" sz="1400" b="1" dirty="0" smtClean="0">
                          <a:latin typeface="Calibri"/>
                          <a:ea typeface="Calibri"/>
                          <a:cs typeface="Times New Roman"/>
                        </a:rPr>
                        <a:t> (</a:t>
                      </a:r>
                      <a:r>
                        <a:rPr lang="es-MX" sz="1400" b="1" dirty="0">
                          <a:latin typeface="Calibri"/>
                          <a:ea typeface="Calibri"/>
                          <a:cs typeface="Times New Roman"/>
                        </a:rPr>
                        <a:t>d=6.9)</a:t>
                      </a:r>
                      <a:endParaRPr lang="es-AR" sz="1400" b="1" dirty="0">
                        <a:latin typeface="Calibri"/>
                        <a:ea typeface="Calibri"/>
                        <a:cs typeface="Times New Roman"/>
                      </a:endParaRPr>
                    </a:p>
                  </a:txBody>
                  <a:tcPr marL="57828" marR="57828"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5050"/>
                    </a:solidFill>
                  </a:tcPr>
                </a:tc>
              </a:tr>
            </a:tbl>
          </a:graphicData>
        </a:graphic>
      </p:graphicFrame>
      <p:sp>
        <p:nvSpPr>
          <p:cNvPr id="7"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El verano se anticipa cuando </a:t>
            </a:r>
            <a:r>
              <a:rPr lang="es-AR" sz="2600" b="1" spc="-1" dirty="0" err="1" smtClean="0">
                <a:solidFill>
                  <a:srgbClr val="FFFF00"/>
                </a:solidFill>
                <a:uFill>
                  <a:solidFill>
                    <a:srgbClr val="FFFFFF"/>
                  </a:solidFill>
                </a:uFill>
              </a:rPr>
              <a:t>empetrolamos</a:t>
            </a:r>
            <a:r>
              <a:rPr lang="es-AR" sz="2600" b="1" spc="-1" dirty="0" smtClean="0">
                <a:solidFill>
                  <a:srgbClr val="FFFF00"/>
                </a:solidFill>
                <a:uFill>
                  <a:solidFill>
                    <a:srgbClr val="FFFFFF"/>
                  </a:solidFill>
                </a:uFill>
              </a:rPr>
              <a:t> golondrinas</a:t>
            </a:r>
          </a:p>
        </p:txBody>
      </p:sp>
      <p:sp>
        <p:nvSpPr>
          <p:cNvPr id="8" name="7 Triángulo rectángulo"/>
          <p:cNvSpPr/>
          <p:nvPr/>
        </p:nvSpPr>
        <p:spPr>
          <a:xfrm>
            <a:off x="1428750" y="971550"/>
            <a:ext cx="5543550" cy="590550"/>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8 CuadroTexto"/>
          <p:cNvSpPr txBox="1"/>
          <p:nvPr/>
        </p:nvSpPr>
        <p:spPr>
          <a:xfrm>
            <a:off x="4876800" y="3905250"/>
            <a:ext cx="1813317" cy="369332"/>
          </a:xfrm>
          <a:prstGeom prst="rect">
            <a:avLst/>
          </a:prstGeom>
          <a:noFill/>
        </p:spPr>
        <p:txBody>
          <a:bodyPr wrap="none" rtlCol="0">
            <a:spAutoFit/>
          </a:bodyPr>
          <a:lstStyle/>
          <a:p>
            <a:r>
              <a:rPr lang="es-AR" dirty="0" smtClean="0"/>
              <a:t>Más con menos</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Picture 2"/>
          <p:cNvPicPr/>
          <p:nvPr/>
        </p:nvPicPr>
        <p:blipFill>
          <a:blip r:embed="rId2" cstate="print"/>
          <a:stretch/>
        </p:blipFill>
        <p:spPr>
          <a:xfrm>
            <a:off x="143280" y="1467180"/>
            <a:ext cx="9000720" cy="5047920"/>
          </a:xfrm>
          <a:prstGeom prst="rect">
            <a:avLst/>
          </a:prstGeom>
          <a:ln w="9360">
            <a:noFill/>
          </a:ln>
        </p:spPr>
      </p:pic>
      <p:sp>
        <p:nvSpPr>
          <p:cNvPr id="3"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Los corazones cambian y nuestro saber, irónico </a:t>
            </a:r>
          </a:p>
          <a:p>
            <a:pPr algn="ctr">
              <a:lnSpc>
                <a:spcPct val="97000"/>
              </a:lnSpc>
            </a:pPr>
            <a:r>
              <a:rPr lang="es-AR" sz="2600" b="1" spc="-1" dirty="0" smtClean="0">
                <a:solidFill>
                  <a:srgbClr val="FFFF00"/>
                </a:solidFill>
                <a:uFill>
                  <a:solidFill>
                    <a:srgbClr val="FFFFFF"/>
                  </a:solidFill>
                </a:uFill>
              </a:rPr>
              <a:t>cruza los rutas, cual patitos, de un modo </a:t>
            </a:r>
            <a:r>
              <a:rPr lang="es-AR" sz="2600" b="1" spc="-1" dirty="0" err="1" smtClean="0">
                <a:solidFill>
                  <a:srgbClr val="FFFF00"/>
                </a:solidFill>
                <a:uFill>
                  <a:solidFill>
                    <a:srgbClr val="FFFFFF"/>
                  </a:solidFill>
                </a:uFill>
              </a:rPr>
              <a:t>trajic-ómico</a:t>
            </a:r>
            <a:endParaRPr lang="es-AR" sz="2600" b="1" spc="-1" dirty="0" smtClean="0">
              <a:solidFill>
                <a:srgbClr val="FFFF00"/>
              </a:solidFill>
              <a:uFill>
                <a:solidFill>
                  <a:srgbClr val="FFFFFF"/>
                </a:solidFill>
              </a:uFill>
            </a:endParaRPr>
          </a:p>
        </p:txBody>
      </p:sp>
      <p:pic>
        <p:nvPicPr>
          <p:cNvPr id="4" name="Picture 2"/>
          <p:cNvPicPr/>
          <p:nvPr/>
        </p:nvPicPr>
        <p:blipFill>
          <a:blip r:embed="rId3" cstate="print"/>
          <a:srcRect r="66943"/>
          <a:stretch/>
        </p:blipFill>
        <p:spPr>
          <a:xfrm>
            <a:off x="1714500" y="1455300"/>
            <a:ext cx="914040" cy="9140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0" y="985860"/>
            <a:ext cx="9143640" cy="5620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just">
              <a:lnSpc>
                <a:spcPct val="100000"/>
              </a:lnSpc>
            </a:pPr>
            <a:r>
              <a:rPr lang="es-AR" sz="1500" b="0" u="sng" strike="noStrike" spc="-1" dirty="0" err="1">
                <a:solidFill>
                  <a:srgbClr val="000000"/>
                </a:solidFill>
                <a:uFill>
                  <a:solidFill>
                    <a:srgbClr val="FFFFFF"/>
                  </a:solidFill>
                </a:uFill>
                <a:latin typeface="Calibri"/>
              </a:rPr>
              <a:t>W</a:t>
            </a:r>
            <a:r>
              <a:rPr lang="es-AR" sz="1500" b="0" strike="noStrike" spc="-1" dirty="0" err="1">
                <a:solidFill>
                  <a:srgbClr val="000000"/>
                </a:solidFill>
                <a:uFill>
                  <a:solidFill>
                    <a:srgbClr val="FFFFFF"/>
                  </a:solidFill>
                </a:uFill>
                <a:latin typeface="Calibri"/>
              </a:rPr>
              <a:t>aterston</a:t>
            </a:r>
            <a:r>
              <a:rPr lang="es-AR" sz="1500" b="0" strike="noStrike" spc="-1" dirty="0">
                <a:solidFill>
                  <a:srgbClr val="000000"/>
                </a:solidFill>
                <a:uFill>
                  <a:solidFill>
                    <a:srgbClr val="FFFFFF"/>
                  </a:solidFill>
                </a:uFill>
                <a:latin typeface="Calibri"/>
              </a:rPr>
              <a:t> RH, </a:t>
            </a:r>
            <a:r>
              <a:rPr lang="es-AR" sz="1500" b="0" strike="noStrike" spc="-1" dirty="0" err="1">
                <a:solidFill>
                  <a:srgbClr val="000000"/>
                </a:solidFill>
                <a:uFill>
                  <a:solidFill>
                    <a:srgbClr val="FFFFFF"/>
                  </a:solidFill>
                </a:uFill>
                <a:latin typeface="Calibri"/>
              </a:rPr>
              <a:t>LindbladToh</a:t>
            </a:r>
            <a:r>
              <a:rPr lang="es-AR" sz="1500" b="0" strike="noStrike" spc="-1" dirty="0">
                <a:solidFill>
                  <a:srgbClr val="000000"/>
                </a:solidFill>
                <a:uFill>
                  <a:solidFill>
                    <a:srgbClr val="FFFFFF"/>
                  </a:solidFill>
                </a:uFill>
                <a:latin typeface="Calibri"/>
              </a:rPr>
              <a:t> K, </a:t>
            </a:r>
            <a:r>
              <a:rPr lang="es-AR" sz="1500" b="0" strike="noStrike" spc="-1" dirty="0" err="1">
                <a:solidFill>
                  <a:srgbClr val="000000"/>
                </a:solidFill>
                <a:uFill>
                  <a:solidFill>
                    <a:srgbClr val="FFFFFF"/>
                  </a:solidFill>
                </a:uFill>
                <a:latin typeface="Calibri"/>
              </a:rPr>
              <a:t>Birney</a:t>
            </a:r>
            <a:r>
              <a:rPr lang="es-AR" sz="1500" b="0" strike="noStrike" spc="-1" dirty="0">
                <a:solidFill>
                  <a:srgbClr val="000000"/>
                </a:solidFill>
                <a:uFill>
                  <a:solidFill>
                    <a:srgbClr val="FFFFFF"/>
                  </a:solidFill>
                </a:uFill>
                <a:latin typeface="Calibri"/>
              </a:rPr>
              <a:t> E, Rogers J, </a:t>
            </a:r>
            <a:r>
              <a:rPr lang="es-AR" sz="1500" b="0" u="sng" strike="noStrike" spc="-1" dirty="0">
                <a:solidFill>
                  <a:srgbClr val="000000"/>
                </a:solidFill>
                <a:uFill>
                  <a:solidFill>
                    <a:srgbClr val="FFFFFF"/>
                  </a:solidFill>
                </a:uFill>
                <a:latin typeface="Calibri"/>
              </a:rPr>
              <a:t>A</a:t>
            </a:r>
            <a:r>
              <a:rPr lang="es-AR" sz="1500" b="0" strike="noStrike" spc="-1" dirty="0">
                <a:solidFill>
                  <a:srgbClr val="000000"/>
                </a:solidFill>
                <a:uFill>
                  <a:solidFill>
                    <a:srgbClr val="FFFFFF"/>
                  </a:solidFill>
                </a:uFill>
                <a:latin typeface="Calibri"/>
              </a:rPr>
              <a:t>bril JF, </a:t>
            </a:r>
            <a:r>
              <a:rPr lang="es-AR" sz="1500" b="0" strike="noStrike" spc="-1" dirty="0" err="1">
                <a:solidFill>
                  <a:srgbClr val="000000"/>
                </a:solidFill>
                <a:uFill>
                  <a:solidFill>
                    <a:srgbClr val="FFFFFF"/>
                  </a:solidFill>
                </a:uFill>
                <a:latin typeface="Calibri"/>
              </a:rPr>
              <a:t>Agarwal</a:t>
            </a:r>
            <a:r>
              <a:rPr lang="es-AR" sz="1500" b="0" strike="noStrike" spc="-1" dirty="0">
                <a:solidFill>
                  <a:srgbClr val="000000"/>
                </a:solidFill>
                <a:uFill>
                  <a:solidFill>
                    <a:srgbClr val="FFFFFF"/>
                  </a:solidFill>
                </a:uFill>
                <a:latin typeface="Calibri"/>
              </a:rPr>
              <a:t> P, </a:t>
            </a:r>
            <a:r>
              <a:rPr lang="es-AR" sz="1500" b="0" strike="noStrike" spc="-1" dirty="0" err="1">
                <a:solidFill>
                  <a:srgbClr val="000000"/>
                </a:solidFill>
                <a:uFill>
                  <a:solidFill>
                    <a:srgbClr val="FFFFFF"/>
                  </a:solidFill>
                </a:uFill>
                <a:latin typeface="Calibri"/>
              </a:rPr>
              <a:t>Agarwala</a:t>
            </a:r>
            <a:r>
              <a:rPr lang="es-AR" sz="1500" b="0" strike="noStrike" spc="-1" dirty="0">
                <a:solidFill>
                  <a:srgbClr val="000000"/>
                </a:solidFill>
                <a:uFill>
                  <a:solidFill>
                    <a:srgbClr val="FFFFFF"/>
                  </a:solidFill>
                </a:uFill>
                <a:latin typeface="Calibri"/>
              </a:rPr>
              <a:t> R, </a:t>
            </a:r>
            <a:r>
              <a:rPr lang="es-AR" sz="1500" b="0" strike="noStrike" spc="-1" dirty="0" err="1">
                <a:solidFill>
                  <a:srgbClr val="000000"/>
                </a:solidFill>
                <a:uFill>
                  <a:solidFill>
                    <a:srgbClr val="FFFFFF"/>
                  </a:solidFill>
                </a:uFill>
                <a:latin typeface="Calibri"/>
              </a:rPr>
              <a:t>Ainscough</a:t>
            </a:r>
            <a:r>
              <a:rPr lang="es-AR" sz="1500" b="0" strike="noStrike" spc="-1" dirty="0">
                <a:solidFill>
                  <a:srgbClr val="000000"/>
                </a:solidFill>
                <a:uFill>
                  <a:solidFill>
                    <a:srgbClr val="FFFFFF"/>
                  </a:solidFill>
                </a:uFill>
                <a:latin typeface="Calibri"/>
              </a:rPr>
              <a:t> R, </a:t>
            </a:r>
            <a:r>
              <a:rPr lang="es-AR" sz="1500" b="0" strike="noStrike" spc="-1" dirty="0" err="1">
                <a:solidFill>
                  <a:srgbClr val="000000"/>
                </a:solidFill>
                <a:uFill>
                  <a:solidFill>
                    <a:srgbClr val="FFFFFF"/>
                  </a:solidFill>
                </a:uFill>
                <a:latin typeface="Calibri"/>
              </a:rPr>
              <a:t>Alexandersson</a:t>
            </a:r>
            <a:r>
              <a:rPr lang="es-AR" sz="1500" b="0" strike="noStrike" spc="-1" dirty="0">
                <a:solidFill>
                  <a:srgbClr val="000000"/>
                </a:solidFill>
                <a:uFill>
                  <a:solidFill>
                    <a:srgbClr val="FFFFFF"/>
                  </a:solidFill>
                </a:uFill>
                <a:latin typeface="Calibri"/>
              </a:rPr>
              <a:t> M, </a:t>
            </a:r>
            <a:r>
              <a:rPr lang="es-AR" sz="1500" b="0" strike="noStrike" spc="-1" dirty="0" err="1">
                <a:solidFill>
                  <a:srgbClr val="000000"/>
                </a:solidFill>
                <a:uFill>
                  <a:solidFill>
                    <a:srgbClr val="FFFFFF"/>
                  </a:solidFill>
                </a:uFill>
                <a:latin typeface="Calibri"/>
              </a:rPr>
              <a:t>An</a:t>
            </a:r>
            <a:r>
              <a:rPr lang="es-AR" sz="1500" b="0" strike="noStrike" spc="-1" dirty="0">
                <a:solidFill>
                  <a:srgbClr val="000000"/>
                </a:solidFill>
                <a:uFill>
                  <a:solidFill>
                    <a:srgbClr val="FFFFFF"/>
                  </a:solidFill>
                </a:uFill>
                <a:latin typeface="Calibri"/>
              </a:rPr>
              <a:t> P, </a:t>
            </a:r>
            <a:r>
              <a:rPr lang="es-AR" sz="1500" b="0" strike="noStrike" spc="-1" dirty="0" err="1">
                <a:solidFill>
                  <a:srgbClr val="000000"/>
                </a:solidFill>
                <a:uFill>
                  <a:solidFill>
                    <a:srgbClr val="FFFFFF"/>
                  </a:solidFill>
                </a:uFill>
                <a:latin typeface="Calibri"/>
              </a:rPr>
              <a:t>Antonarakis</a:t>
            </a:r>
            <a:r>
              <a:rPr lang="es-AR" sz="1500" b="0" strike="noStrike" spc="-1" dirty="0">
                <a:solidFill>
                  <a:srgbClr val="000000"/>
                </a:solidFill>
                <a:uFill>
                  <a:solidFill>
                    <a:srgbClr val="FFFFFF"/>
                  </a:solidFill>
                </a:uFill>
                <a:latin typeface="Calibri"/>
              </a:rPr>
              <a:t> SE, </a:t>
            </a:r>
            <a:r>
              <a:rPr lang="es-AR" sz="1500" b="0" strike="noStrike" spc="-1" dirty="0" err="1">
                <a:solidFill>
                  <a:srgbClr val="000000"/>
                </a:solidFill>
                <a:uFill>
                  <a:solidFill>
                    <a:srgbClr val="FFFFFF"/>
                  </a:solidFill>
                </a:uFill>
                <a:latin typeface="Calibri"/>
              </a:rPr>
              <a:t>Attwood</a:t>
            </a:r>
            <a:r>
              <a:rPr lang="es-AR" sz="1500" b="0" strike="noStrike" spc="-1" dirty="0">
                <a:solidFill>
                  <a:srgbClr val="000000"/>
                </a:solidFill>
                <a:uFill>
                  <a:solidFill>
                    <a:srgbClr val="FFFFFF"/>
                  </a:solidFill>
                </a:uFill>
                <a:latin typeface="Calibri"/>
              </a:rPr>
              <a:t> J, </a:t>
            </a:r>
            <a:r>
              <a:rPr lang="es-AR" sz="1500" b="0" strike="noStrike" spc="-1" dirty="0" err="1">
                <a:solidFill>
                  <a:srgbClr val="000000"/>
                </a:solidFill>
                <a:uFill>
                  <a:solidFill>
                    <a:srgbClr val="FFFFFF"/>
                  </a:solidFill>
                </a:uFill>
                <a:latin typeface="Calibri"/>
              </a:rPr>
              <a:t>Baertsch</a:t>
            </a:r>
            <a:r>
              <a:rPr lang="es-AR" sz="1500" b="0" strike="noStrike" spc="-1" dirty="0">
                <a:solidFill>
                  <a:srgbClr val="000000"/>
                </a:solidFill>
                <a:uFill>
                  <a:solidFill>
                    <a:srgbClr val="FFFFFF"/>
                  </a:solidFill>
                </a:uFill>
                <a:latin typeface="Calibri"/>
              </a:rPr>
              <a:t> R, Bailey J, </a:t>
            </a:r>
            <a:r>
              <a:rPr lang="es-AR" sz="1500" b="0" strike="noStrike" spc="-1" dirty="0" err="1">
                <a:solidFill>
                  <a:srgbClr val="000000"/>
                </a:solidFill>
                <a:uFill>
                  <a:solidFill>
                    <a:srgbClr val="FFFFFF"/>
                  </a:solidFill>
                </a:uFill>
                <a:latin typeface="Calibri"/>
              </a:rPr>
              <a:t>Barlow</a:t>
            </a:r>
            <a:r>
              <a:rPr lang="es-AR" sz="1500" b="0" strike="noStrike" spc="-1" dirty="0">
                <a:solidFill>
                  <a:srgbClr val="000000"/>
                </a:solidFill>
                <a:uFill>
                  <a:solidFill>
                    <a:srgbClr val="FFFFFF"/>
                  </a:solidFill>
                </a:uFill>
                <a:latin typeface="Calibri"/>
              </a:rPr>
              <a:t> K, Beck S, </a:t>
            </a:r>
            <a:r>
              <a:rPr lang="es-AR" sz="1500" b="0" strike="noStrike" spc="-1" dirty="0" err="1">
                <a:solidFill>
                  <a:srgbClr val="000000"/>
                </a:solidFill>
                <a:uFill>
                  <a:solidFill>
                    <a:srgbClr val="FFFFFF"/>
                  </a:solidFill>
                </a:uFill>
                <a:latin typeface="Calibri"/>
              </a:rPr>
              <a:t>Berry</a:t>
            </a:r>
            <a:r>
              <a:rPr lang="es-AR" sz="1500" b="0" strike="noStrike" spc="-1" dirty="0">
                <a:solidFill>
                  <a:srgbClr val="000000"/>
                </a:solidFill>
                <a:uFill>
                  <a:solidFill>
                    <a:srgbClr val="FFFFFF"/>
                  </a:solidFill>
                </a:uFill>
                <a:latin typeface="Calibri"/>
              </a:rPr>
              <a:t> E, </a:t>
            </a:r>
            <a:r>
              <a:rPr lang="es-AR" sz="1500" b="0" strike="noStrike" spc="-1" dirty="0" err="1">
                <a:solidFill>
                  <a:srgbClr val="000000"/>
                </a:solidFill>
                <a:uFill>
                  <a:solidFill>
                    <a:srgbClr val="FFFFFF"/>
                  </a:solidFill>
                </a:uFill>
                <a:latin typeface="Calibri"/>
              </a:rPr>
              <a:t>Birren</a:t>
            </a:r>
            <a:r>
              <a:rPr lang="es-AR" sz="1500" b="0" strike="noStrike" spc="-1" dirty="0">
                <a:solidFill>
                  <a:srgbClr val="000000"/>
                </a:solidFill>
                <a:uFill>
                  <a:solidFill>
                    <a:srgbClr val="FFFFFF"/>
                  </a:solidFill>
                </a:uFill>
                <a:latin typeface="Calibri"/>
              </a:rPr>
              <a:t> B, </a:t>
            </a:r>
            <a:r>
              <a:rPr lang="es-AR" sz="1500" b="0" strike="noStrike" spc="-1" dirty="0" err="1">
                <a:solidFill>
                  <a:srgbClr val="000000"/>
                </a:solidFill>
                <a:uFill>
                  <a:solidFill>
                    <a:srgbClr val="FFFFFF"/>
                  </a:solidFill>
                </a:uFill>
                <a:latin typeface="Calibri"/>
              </a:rPr>
              <a:t>Bloom</a:t>
            </a:r>
            <a:r>
              <a:rPr lang="es-AR" sz="1500" b="0" strike="noStrike" spc="-1" dirty="0">
                <a:solidFill>
                  <a:srgbClr val="000000"/>
                </a:solidFill>
                <a:uFill>
                  <a:solidFill>
                    <a:srgbClr val="FFFFFF"/>
                  </a:solidFill>
                </a:uFill>
                <a:latin typeface="Calibri"/>
              </a:rPr>
              <a:t> T, </a:t>
            </a:r>
            <a:r>
              <a:rPr lang="es-AR" sz="1500" b="0" strike="noStrike" spc="-1" dirty="0" err="1">
                <a:solidFill>
                  <a:srgbClr val="000000"/>
                </a:solidFill>
                <a:uFill>
                  <a:solidFill>
                    <a:srgbClr val="FFFFFF"/>
                  </a:solidFill>
                </a:uFill>
                <a:latin typeface="Calibri"/>
              </a:rPr>
              <a:t>Bork</a:t>
            </a:r>
            <a:r>
              <a:rPr lang="es-AR" sz="1500" b="0" strike="noStrike" spc="-1" dirty="0">
                <a:solidFill>
                  <a:srgbClr val="000000"/>
                </a:solidFill>
                <a:uFill>
                  <a:solidFill>
                    <a:srgbClr val="FFFFFF"/>
                  </a:solidFill>
                </a:uFill>
                <a:latin typeface="Calibri"/>
              </a:rPr>
              <a:t> P, </a:t>
            </a:r>
            <a:r>
              <a:rPr lang="es-AR" sz="1500" b="0" strike="noStrike" spc="-1" dirty="0" err="1">
                <a:solidFill>
                  <a:srgbClr val="000000"/>
                </a:solidFill>
                <a:uFill>
                  <a:solidFill>
                    <a:srgbClr val="FFFFFF"/>
                  </a:solidFill>
                </a:uFill>
                <a:latin typeface="Calibri"/>
              </a:rPr>
              <a:t>Botcherby</a:t>
            </a:r>
            <a:r>
              <a:rPr lang="es-AR" sz="1500" b="0" strike="noStrike" spc="-1" dirty="0">
                <a:solidFill>
                  <a:srgbClr val="000000"/>
                </a:solidFill>
                <a:uFill>
                  <a:solidFill>
                    <a:srgbClr val="FFFFFF"/>
                  </a:solidFill>
                </a:uFill>
                <a:latin typeface="Calibri"/>
              </a:rPr>
              <a:t> M, </a:t>
            </a:r>
            <a:r>
              <a:rPr lang="es-AR" sz="1500" b="0" strike="noStrike" spc="-1" dirty="0" err="1">
                <a:solidFill>
                  <a:srgbClr val="000000"/>
                </a:solidFill>
                <a:uFill>
                  <a:solidFill>
                    <a:srgbClr val="FFFFFF"/>
                  </a:solidFill>
                </a:uFill>
                <a:latin typeface="Calibri"/>
              </a:rPr>
              <a:t>Bray</a:t>
            </a:r>
            <a:r>
              <a:rPr lang="es-AR" sz="1500" b="0" strike="noStrike" spc="-1" dirty="0">
                <a:solidFill>
                  <a:srgbClr val="000000"/>
                </a:solidFill>
                <a:uFill>
                  <a:solidFill>
                    <a:srgbClr val="FFFFFF"/>
                  </a:solidFill>
                </a:uFill>
                <a:latin typeface="Calibri"/>
              </a:rPr>
              <a:t> N, Brent MR, Brown DG, Brown SD, </a:t>
            </a:r>
            <a:r>
              <a:rPr lang="es-AR" sz="1500" b="0" strike="noStrike" spc="-1" dirty="0" err="1">
                <a:solidFill>
                  <a:srgbClr val="000000"/>
                </a:solidFill>
                <a:uFill>
                  <a:solidFill>
                    <a:srgbClr val="FFFFFF"/>
                  </a:solidFill>
                </a:uFill>
                <a:latin typeface="Calibri"/>
              </a:rPr>
              <a:t>Bult</a:t>
            </a:r>
            <a:r>
              <a:rPr lang="es-AR" sz="1500" b="0" strike="noStrike" spc="-1" dirty="0">
                <a:solidFill>
                  <a:srgbClr val="000000"/>
                </a:solidFill>
                <a:uFill>
                  <a:solidFill>
                    <a:srgbClr val="FFFFFF"/>
                  </a:solidFill>
                </a:uFill>
                <a:latin typeface="Calibri"/>
              </a:rPr>
              <a:t> C, Burton J, Butler J, Campbell RD, </a:t>
            </a:r>
            <a:r>
              <a:rPr lang="es-AR" sz="1500" b="0" strike="noStrike" spc="-1" dirty="0" err="1">
                <a:solidFill>
                  <a:srgbClr val="000000"/>
                </a:solidFill>
                <a:uFill>
                  <a:solidFill>
                    <a:srgbClr val="FFFFFF"/>
                  </a:solidFill>
                </a:uFill>
                <a:latin typeface="Calibri"/>
              </a:rPr>
              <a:t>Carninci</a:t>
            </a:r>
            <a:r>
              <a:rPr lang="es-AR" sz="1500" b="0" strike="noStrike" spc="-1" dirty="0">
                <a:solidFill>
                  <a:srgbClr val="000000"/>
                </a:solidFill>
                <a:uFill>
                  <a:solidFill>
                    <a:srgbClr val="FFFFFF"/>
                  </a:solidFill>
                </a:uFill>
                <a:latin typeface="Calibri"/>
              </a:rPr>
              <a:t> P, </a:t>
            </a:r>
            <a:r>
              <a:rPr lang="es-AR" sz="1500" b="0" strike="noStrike" spc="-1" dirty="0" err="1">
                <a:solidFill>
                  <a:srgbClr val="000000"/>
                </a:solidFill>
                <a:uFill>
                  <a:solidFill>
                    <a:srgbClr val="FFFFFF"/>
                  </a:solidFill>
                </a:uFill>
                <a:latin typeface="Calibri"/>
              </a:rPr>
              <a:t>Cawley</a:t>
            </a:r>
            <a:r>
              <a:rPr lang="es-AR" sz="1500" b="0" strike="noStrike" spc="-1" dirty="0">
                <a:solidFill>
                  <a:srgbClr val="000000"/>
                </a:solidFill>
                <a:uFill>
                  <a:solidFill>
                    <a:srgbClr val="FFFFFF"/>
                  </a:solidFill>
                </a:uFill>
                <a:latin typeface="Calibri"/>
              </a:rPr>
              <a:t> S, </a:t>
            </a:r>
            <a:r>
              <a:rPr lang="es-AR" sz="1500" b="0" strike="noStrike" spc="-1" dirty="0" err="1">
                <a:solidFill>
                  <a:srgbClr val="000000"/>
                </a:solidFill>
                <a:uFill>
                  <a:solidFill>
                    <a:srgbClr val="FFFFFF"/>
                  </a:solidFill>
                </a:uFill>
                <a:latin typeface="Calibri"/>
              </a:rPr>
              <a:t>Chiaromonte</a:t>
            </a:r>
            <a:r>
              <a:rPr lang="es-AR" sz="1500" b="0" strike="noStrike" spc="-1" dirty="0">
                <a:solidFill>
                  <a:srgbClr val="000000"/>
                </a:solidFill>
                <a:uFill>
                  <a:solidFill>
                    <a:srgbClr val="FFFFFF"/>
                  </a:solidFill>
                </a:uFill>
                <a:latin typeface="Calibri"/>
              </a:rPr>
              <a:t> F, </a:t>
            </a:r>
            <a:r>
              <a:rPr lang="es-AR" sz="1500" b="0" strike="noStrike" spc="-1" dirty="0" err="1">
                <a:solidFill>
                  <a:srgbClr val="000000"/>
                </a:solidFill>
                <a:uFill>
                  <a:solidFill>
                    <a:srgbClr val="FFFFFF"/>
                  </a:solidFill>
                </a:uFill>
                <a:latin typeface="Calibri"/>
              </a:rPr>
              <a:t>Chinwalla</a:t>
            </a:r>
            <a:r>
              <a:rPr lang="es-AR" sz="1500" b="0" strike="noStrike" spc="-1" dirty="0">
                <a:solidFill>
                  <a:srgbClr val="000000"/>
                </a:solidFill>
                <a:uFill>
                  <a:solidFill>
                    <a:srgbClr val="FFFFFF"/>
                  </a:solidFill>
                </a:uFill>
                <a:latin typeface="Calibri"/>
              </a:rPr>
              <a:t> AT, </a:t>
            </a:r>
            <a:r>
              <a:rPr lang="es-AR" sz="1500" b="0" strike="noStrike" spc="-1" dirty="0" err="1">
                <a:solidFill>
                  <a:srgbClr val="000000"/>
                </a:solidFill>
                <a:uFill>
                  <a:solidFill>
                    <a:srgbClr val="FFFFFF"/>
                  </a:solidFill>
                </a:uFill>
                <a:latin typeface="Calibri"/>
              </a:rPr>
              <a:t>Church</a:t>
            </a:r>
            <a:r>
              <a:rPr lang="es-AR" sz="1500" b="0" strike="noStrike" spc="-1" dirty="0">
                <a:solidFill>
                  <a:srgbClr val="000000"/>
                </a:solidFill>
                <a:uFill>
                  <a:solidFill>
                    <a:srgbClr val="FFFFFF"/>
                  </a:solidFill>
                </a:uFill>
                <a:latin typeface="Calibri"/>
              </a:rPr>
              <a:t> DM, </a:t>
            </a:r>
            <a:r>
              <a:rPr lang="es-AR" sz="1500" b="0" strike="noStrike" spc="-1" dirty="0" err="1">
                <a:solidFill>
                  <a:srgbClr val="000000"/>
                </a:solidFill>
                <a:uFill>
                  <a:solidFill>
                    <a:srgbClr val="FFFFFF"/>
                  </a:solidFill>
                </a:uFill>
                <a:latin typeface="Calibri"/>
              </a:rPr>
              <a:t>Clamp</a:t>
            </a:r>
            <a:r>
              <a:rPr lang="es-AR" sz="1500" b="0" strike="noStrike" spc="-1" dirty="0">
                <a:solidFill>
                  <a:srgbClr val="000000"/>
                </a:solidFill>
                <a:uFill>
                  <a:solidFill>
                    <a:srgbClr val="FFFFFF"/>
                  </a:solidFill>
                </a:uFill>
                <a:latin typeface="Calibri"/>
              </a:rPr>
              <a:t> M, </a:t>
            </a:r>
            <a:r>
              <a:rPr lang="es-AR" sz="1500" b="0" strike="noStrike" spc="-1" dirty="0" err="1">
                <a:solidFill>
                  <a:srgbClr val="000000"/>
                </a:solidFill>
                <a:uFill>
                  <a:solidFill>
                    <a:srgbClr val="FFFFFF"/>
                  </a:solidFill>
                </a:uFill>
                <a:latin typeface="Calibri"/>
              </a:rPr>
              <a:t>Clee</a:t>
            </a:r>
            <a:r>
              <a:rPr lang="es-AR" sz="1500" b="0" strike="noStrike" spc="-1" dirty="0">
                <a:solidFill>
                  <a:srgbClr val="000000"/>
                </a:solidFill>
                <a:uFill>
                  <a:solidFill>
                    <a:srgbClr val="FFFFFF"/>
                  </a:solidFill>
                </a:uFill>
                <a:latin typeface="Calibri"/>
              </a:rPr>
              <a:t> C, Collins FS, Cook LL, </a:t>
            </a:r>
            <a:r>
              <a:rPr lang="es-AR" sz="1500" b="0" strike="noStrike" spc="-1" dirty="0" err="1">
                <a:solidFill>
                  <a:srgbClr val="000000"/>
                </a:solidFill>
                <a:uFill>
                  <a:solidFill>
                    <a:srgbClr val="FFFFFF"/>
                  </a:solidFill>
                </a:uFill>
                <a:latin typeface="Calibri"/>
              </a:rPr>
              <a:t>Copley</a:t>
            </a:r>
            <a:r>
              <a:rPr lang="es-AR" sz="1500" b="0" strike="noStrike" spc="-1" dirty="0">
                <a:solidFill>
                  <a:srgbClr val="000000"/>
                </a:solidFill>
                <a:uFill>
                  <a:solidFill>
                    <a:srgbClr val="FFFFFF"/>
                  </a:solidFill>
                </a:uFill>
                <a:latin typeface="Calibri"/>
              </a:rPr>
              <a:t> RR, </a:t>
            </a:r>
            <a:r>
              <a:rPr lang="es-AR" sz="1500" b="0" strike="noStrike" spc="-1" dirty="0" err="1">
                <a:solidFill>
                  <a:srgbClr val="000000"/>
                </a:solidFill>
                <a:uFill>
                  <a:solidFill>
                    <a:srgbClr val="FFFFFF"/>
                  </a:solidFill>
                </a:uFill>
                <a:latin typeface="Calibri"/>
              </a:rPr>
              <a:t>Coulson</a:t>
            </a:r>
            <a:r>
              <a:rPr lang="es-AR" sz="1500" b="0" strike="noStrike" spc="-1" dirty="0">
                <a:solidFill>
                  <a:srgbClr val="000000"/>
                </a:solidFill>
                <a:uFill>
                  <a:solidFill>
                    <a:srgbClr val="FFFFFF"/>
                  </a:solidFill>
                </a:uFill>
                <a:latin typeface="Calibri"/>
              </a:rPr>
              <a:t> A, </a:t>
            </a:r>
            <a:r>
              <a:rPr lang="es-AR" sz="1500" b="0" strike="noStrike" spc="-1" dirty="0" err="1">
                <a:solidFill>
                  <a:srgbClr val="000000"/>
                </a:solidFill>
                <a:uFill>
                  <a:solidFill>
                    <a:srgbClr val="FFFFFF"/>
                  </a:solidFill>
                </a:uFill>
                <a:latin typeface="Calibri"/>
              </a:rPr>
              <a:t>Couronne</a:t>
            </a:r>
            <a:r>
              <a:rPr lang="es-AR" sz="1500" b="0" strike="noStrike" spc="-1" dirty="0">
                <a:solidFill>
                  <a:srgbClr val="000000"/>
                </a:solidFill>
                <a:uFill>
                  <a:solidFill>
                    <a:srgbClr val="FFFFFF"/>
                  </a:solidFill>
                </a:uFill>
                <a:latin typeface="Calibri"/>
              </a:rPr>
              <a:t> O, </a:t>
            </a:r>
            <a:r>
              <a:rPr lang="es-AR" sz="1500" b="0" strike="noStrike" spc="-1" dirty="0" err="1">
                <a:solidFill>
                  <a:srgbClr val="000000"/>
                </a:solidFill>
                <a:uFill>
                  <a:solidFill>
                    <a:srgbClr val="FFFFFF"/>
                  </a:solidFill>
                </a:uFill>
                <a:latin typeface="Calibri"/>
              </a:rPr>
              <a:t>Cuff</a:t>
            </a:r>
            <a:r>
              <a:rPr lang="es-AR" sz="1500" b="0" strike="noStrike" spc="-1" dirty="0">
                <a:solidFill>
                  <a:srgbClr val="000000"/>
                </a:solidFill>
                <a:uFill>
                  <a:solidFill>
                    <a:srgbClr val="FFFFFF"/>
                  </a:solidFill>
                </a:uFill>
                <a:latin typeface="Calibri"/>
              </a:rPr>
              <a:t> J, </a:t>
            </a:r>
            <a:r>
              <a:rPr lang="es-AR" sz="1500" b="0" strike="noStrike" spc="-1" dirty="0" err="1">
                <a:solidFill>
                  <a:srgbClr val="000000"/>
                </a:solidFill>
                <a:uFill>
                  <a:solidFill>
                    <a:srgbClr val="FFFFFF"/>
                  </a:solidFill>
                </a:uFill>
                <a:latin typeface="Calibri"/>
              </a:rPr>
              <a:t>Curwen</a:t>
            </a:r>
            <a:r>
              <a:rPr lang="es-AR" sz="1500" b="0" strike="noStrike" spc="-1" dirty="0">
                <a:solidFill>
                  <a:srgbClr val="000000"/>
                </a:solidFill>
                <a:uFill>
                  <a:solidFill>
                    <a:srgbClr val="FFFFFF"/>
                  </a:solidFill>
                </a:uFill>
                <a:latin typeface="Calibri"/>
              </a:rPr>
              <a:t> V, </a:t>
            </a:r>
            <a:r>
              <a:rPr lang="es-AR" sz="1500" b="0" strike="noStrike" spc="-1" dirty="0" err="1">
                <a:solidFill>
                  <a:srgbClr val="000000"/>
                </a:solidFill>
                <a:uFill>
                  <a:solidFill>
                    <a:srgbClr val="FFFFFF"/>
                  </a:solidFill>
                </a:uFill>
                <a:latin typeface="Calibri"/>
              </a:rPr>
              <a:t>Cutts</a:t>
            </a:r>
            <a:r>
              <a:rPr lang="es-AR" sz="1500" b="0" strike="noStrike" spc="-1" dirty="0">
                <a:solidFill>
                  <a:srgbClr val="000000"/>
                </a:solidFill>
                <a:uFill>
                  <a:solidFill>
                    <a:srgbClr val="FFFFFF"/>
                  </a:solidFill>
                </a:uFill>
                <a:latin typeface="Calibri"/>
              </a:rPr>
              <a:t> T, </a:t>
            </a:r>
            <a:r>
              <a:rPr lang="es-AR" sz="1500" b="0" strike="noStrike" spc="-1" dirty="0" err="1">
                <a:solidFill>
                  <a:srgbClr val="000000"/>
                </a:solidFill>
                <a:uFill>
                  <a:solidFill>
                    <a:srgbClr val="FFFFFF"/>
                  </a:solidFill>
                </a:uFill>
                <a:latin typeface="Calibri"/>
              </a:rPr>
              <a:t>Daly</a:t>
            </a:r>
            <a:r>
              <a:rPr lang="es-AR" sz="1500" b="0" strike="noStrike" spc="-1" dirty="0">
                <a:solidFill>
                  <a:srgbClr val="000000"/>
                </a:solidFill>
                <a:uFill>
                  <a:solidFill>
                    <a:srgbClr val="FFFFFF"/>
                  </a:solidFill>
                </a:uFill>
                <a:latin typeface="Calibri"/>
              </a:rPr>
              <a:t> M, David R, Davies J, </a:t>
            </a:r>
            <a:r>
              <a:rPr lang="es-AR" sz="1500" b="0" strike="noStrike" spc="-1" dirty="0" err="1">
                <a:solidFill>
                  <a:srgbClr val="000000"/>
                </a:solidFill>
                <a:uFill>
                  <a:solidFill>
                    <a:srgbClr val="FFFFFF"/>
                  </a:solidFill>
                </a:uFill>
                <a:latin typeface="Calibri"/>
              </a:rPr>
              <a:t>Delehaunty</a:t>
            </a:r>
            <a:r>
              <a:rPr lang="es-AR" sz="1500" b="0" strike="noStrike" spc="-1" dirty="0">
                <a:solidFill>
                  <a:srgbClr val="000000"/>
                </a:solidFill>
                <a:uFill>
                  <a:solidFill>
                    <a:srgbClr val="FFFFFF"/>
                  </a:solidFill>
                </a:uFill>
                <a:latin typeface="Calibri"/>
              </a:rPr>
              <a:t> KD, </a:t>
            </a:r>
            <a:r>
              <a:rPr lang="es-AR" sz="1500" b="0" strike="noStrike" spc="-1" dirty="0" err="1">
                <a:solidFill>
                  <a:srgbClr val="000000"/>
                </a:solidFill>
                <a:uFill>
                  <a:solidFill>
                    <a:srgbClr val="FFFFFF"/>
                  </a:solidFill>
                </a:uFill>
                <a:latin typeface="Calibri"/>
              </a:rPr>
              <a:t>Deri</a:t>
            </a:r>
            <a:r>
              <a:rPr lang="es-AR" sz="1500" b="0" strike="noStrike" spc="-1" dirty="0">
                <a:solidFill>
                  <a:srgbClr val="000000"/>
                </a:solidFill>
                <a:uFill>
                  <a:solidFill>
                    <a:srgbClr val="FFFFFF"/>
                  </a:solidFill>
                </a:uFill>
                <a:latin typeface="Calibri"/>
              </a:rPr>
              <a:t> J, </a:t>
            </a:r>
            <a:r>
              <a:rPr lang="es-AR" sz="1500" b="0" strike="noStrike" spc="-1" dirty="0" err="1">
                <a:solidFill>
                  <a:srgbClr val="000000"/>
                </a:solidFill>
                <a:uFill>
                  <a:solidFill>
                    <a:srgbClr val="FFFFFF"/>
                  </a:solidFill>
                </a:uFill>
                <a:latin typeface="Calibri"/>
              </a:rPr>
              <a:t>Dermitzakis</a:t>
            </a:r>
            <a:r>
              <a:rPr lang="es-AR" sz="1500" b="0" strike="noStrike" spc="-1" dirty="0">
                <a:solidFill>
                  <a:srgbClr val="000000"/>
                </a:solidFill>
                <a:uFill>
                  <a:solidFill>
                    <a:srgbClr val="FFFFFF"/>
                  </a:solidFill>
                </a:uFill>
                <a:latin typeface="Calibri"/>
              </a:rPr>
              <a:t> ET, Dewey C, Dickens NJ, </a:t>
            </a:r>
            <a:r>
              <a:rPr lang="es-AR" sz="1500" b="0" strike="noStrike" spc="-1" dirty="0" err="1">
                <a:solidFill>
                  <a:srgbClr val="000000"/>
                </a:solidFill>
                <a:uFill>
                  <a:solidFill>
                    <a:srgbClr val="FFFFFF"/>
                  </a:solidFill>
                </a:uFill>
                <a:latin typeface="Calibri"/>
              </a:rPr>
              <a:t>Diekhans</a:t>
            </a:r>
            <a:r>
              <a:rPr lang="es-AR" sz="1500" b="0" strike="noStrike" spc="-1" dirty="0">
                <a:solidFill>
                  <a:srgbClr val="000000"/>
                </a:solidFill>
                <a:uFill>
                  <a:solidFill>
                    <a:srgbClr val="FFFFFF"/>
                  </a:solidFill>
                </a:uFill>
                <a:latin typeface="Calibri"/>
              </a:rPr>
              <a:t> M, Dodge S, </a:t>
            </a:r>
            <a:r>
              <a:rPr lang="es-AR" sz="1500" b="0" strike="noStrike" spc="-1" dirty="0" err="1">
                <a:solidFill>
                  <a:srgbClr val="000000"/>
                </a:solidFill>
                <a:uFill>
                  <a:solidFill>
                    <a:srgbClr val="FFFFFF"/>
                  </a:solidFill>
                </a:uFill>
                <a:latin typeface="Calibri"/>
              </a:rPr>
              <a:t>Dubchak</a:t>
            </a:r>
            <a:r>
              <a:rPr lang="es-AR" sz="1500" b="0" strike="noStrike" spc="-1" dirty="0">
                <a:solidFill>
                  <a:srgbClr val="000000"/>
                </a:solidFill>
                <a:uFill>
                  <a:solidFill>
                    <a:srgbClr val="FFFFFF"/>
                  </a:solidFill>
                </a:uFill>
                <a:latin typeface="Calibri"/>
              </a:rPr>
              <a:t> I, </a:t>
            </a:r>
            <a:r>
              <a:rPr lang="es-AR" sz="1500" b="0" strike="noStrike" spc="-1" dirty="0" err="1">
                <a:solidFill>
                  <a:srgbClr val="000000"/>
                </a:solidFill>
                <a:uFill>
                  <a:solidFill>
                    <a:srgbClr val="FFFFFF"/>
                  </a:solidFill>
                </a:uFill>
                <a:latin typeface="Calibri"/>
              </a:rPr>
              <a:t>Dunn</a:t>
            </a:r>
            <a:r>
              <a:rPr lang="es-AR" sz="1500" b="0" strike="noStrike" spc="-1" dirty="0">
                <a:solidFill>
                  <a:srgbClr val="000000"/>
                </a:solidFill>
                <a:uFill>
                  <a:solidFill>
                    <a:srgbClr val="FFFFFF"/>
                  </a:solidFill>
                </a:uFill>
                <a:latin typeface="Calibri"/>
              </a:rPr>
              <a:t> DM, Eddy SR, </a:t>
            </a:r>
            <a:r>
              <a:rPr lang="es-AR" sz="1500" b="0" strike="noStrike" spc="-1" dirty="0" err="1">
                <a:solidFill>
                  <a:srgbClr val="000000"/>
                </a:solidFill>
                <a:uFill>
                  <a:solidFill>
                    <a:srgbClr val="FFFFFF"/>
                  </a:solidFill>
                </a:uFill>
                <a:latin typeface="Calibri"/>
              </a:rPr>
              <a:t>Elnitski</a:t>
            </a:r>
            <a:r>
              <a:rPr lang="es-AR" sz="1500" b="0" strike="noStrike" spc="-1" dirty="0">
                <a:solidFill>
                  <a:srgbClr val="000000"/>
                </a:solidFill>
                <a:uFill>
                  <a:solidFill>
                    <a:srgbClr val="FFFFFF"/>
                  </a:solidFill>
                </a:uFill>
                <a:latin typeface="Calibri"/>
              </a:rPr>
              <a:t> L, Emes RD, </a:t>
            </a:r>
            <a:r>
              <a:rPr lang="es-AR" sz="1500" b="0" strike="noStrike" spc="-1" dirty="0" err="1">
                <a:solidFill>
                  <a:srgbClr val="000000"/>
                </a:solidFill>
                <a:uFill>
                  <a:solidFill>
                    <a:srgbClr val="FFFFFF"/>
                  </a:solidFill>
                </a:uFill>
                <a:latin typeface="Calibri"/>
              </a:rPr>
              <a:t>Eswara</a:t>
            </a:r>
            <a:r>
              <a:rPr lang="es-AR" sz="1500" b="0" strike="noStrike" spc="-1" dirty="0">
                <a:solidFill>
                  <a:srgbClr val="000000"/>
                </a:solidFill>
                <a:uFill>
                  <a:solidFill>
                    <a:srgbClr val="FFFFFF"/>
                  </a:solidFill>
                </a:uFill>
                <a:latin typeface="Calibri"/>
              </a:rPr>
              <a:t> P, </a:t>
            </a:r>
            <a:r>
              <a:rPr lang="es-AR" sz="1500" b="0" strike="noStrike" spc="-1" dirty="0" err="1">
                <a:solidFill>
                  <a:srgbClr val="000000"/>
                </a:solidFill>
                <a:uFill>
                  <a:solidFill>
                    <a:srgbClr val="FFFFFF"/>
                  </a:solidFill>
                </a:uFill>
                <a:latin typeface="Calibri"/>
              </a:rPr>
              <a:t>Eyras</a:t>
            </a:r>
            <a:r>
              <a:rPr lang="es-AR" sz="1500" b="0" strike="noStrike" spc="-1" dirty="0">
                <a:solidFill>
                  <a:srgbClr val="000000"/>
                </a:solidFill>
                <a:uFill>
                  <a:solidFill>
                    <a:srgbClr val="FFFFFF"/>
                  </a:solidFill>
                </a:uFill>
                <a:latin typeface="Calibri"/>
              </a:rPr>
              <a:t> E, </a:t>
            </a:r>
            <a:r>
              <a:rPr lang="es-AR" sz="1500" b="0" strike="noStrike" spc="-1" dirty="0" err="1">
                <a:solidFill>
                  <a:srgbClr val="000000"/>
                </a:solidFill>
                <a:uFill>
                  <a:solidFill>
                    <a:srgbClr val="FFFFFF"/>
                  </a:solidFill>
                </a:uFill>
                <a:latin typeface="Calibri"/>
              </a:rPr>
              <a:t>Felsenfeld</a:t>
            </a:r>
            <a:r>
              <a:rPr lang="es-AR" sz="1500" b="0" strike="noStrike" spc="-1" dirty="0">
                <a:solidFill>
                  <a:srgbClr val="000000"/>
                </a:solidFill>
                <a:uFill>
                  <a:solidFill>
                    <a:srgbClr val="FFFFFF"/>
                  </a:solidFill>
                </a:uFill>
                <a:latin typeface="Calibri"/>
              </a:rPr>
              <a:t> A, </a:t>
            </a:r>
            <a:r>
              <a:rPr lang="es-AR" sz="1500" b="0" strike="noStrike" spc="-1" dirty="0" err="1">
                <a:solidFill>
                  <a:srgbClr val="000000"/>
                </a:solidFill>
                <a:uFill>
                  <a:solidFill>
                    <a:srgbClr val="FFFFFF"/>
                  </a:solidFill>
                </a:uFill>
                <a:latin typeface="Calibri"/>
              </a:rPr>
              <a:t>Fewell</a:t>
            </a:r>
            <a:r>
              <a:rPr lang="es-AR" sz="1500" b="0" strike="noStrike" spc="-1" dirty="0">
                <a:solidFill>
                  <a:srgbClr val="000000"/>
                </a:solidFill>
                <a:uFill>
                  <a:solidFill>
                    <a:srgbClr val="FFFFFF"/>
                  </a:solidFill>
                </a:uFill>
                <a:latin typeface="Calibri"/>
              </a:rPr>
              <a:t> GA, </a:t>
            </a:r>
            <a:r>
              <a:rPr lang="es-AR" sz="1500" b="0" strike="noStrike" spc="-1" dirty="0" err="1">
                <a:solidFill>
                  <a:srgbClr val="000000"/>
                </a:solidFill>
                <a:uFill>
                  <a:solidFill>
                    <a:srgbClr val="FFFFFF"/>
                  </a:solidFill>
                </a:uFill>
                <a:latin typeface="Calibri"/>
              </a:rPr>
              <a:t>Flicek</a:t>
            </a:r>
            <a:r>
              <a:rPr lang="es-AR" sz="1500" b="0" strike="noStrike" spc="-1" dirty="0">
                <a:solidFill>
                  <a:srgbClr val="000000"/>
                </a:solidFill>
                <a:uFill>
                  <a:solidFill>
                    <a:srgbClr val="FFFFFF"/>
                  </a:solidFill>
                </a:uFill>
                <a:latin typeface="Calibri"/>
              </a:rPr>
              <a:t> P, Foley K, </a:t>
            </a:r>
            <a:r>
              <a:rPr lang="es-AR" sz="1500" b="0" strike="noStrike" spc="-1" dirty="0" err="1">
                <a:solidFill>
                  <a:srgbClr val="000000"/>
                </a:solidFill>
                <a:uFill>
                  <a:solidFill>
                    <a:srgbClr val="FFFFFF"/>
                  </a:solidFill>
                </a:uFill>
                <a:latin typeface="Calibri"/>
              </a:rPr>
              <a:t>Frankel</a:t>
            </a:r>
            <a:r>
              <a:rPr lang="es-AR" sz="1500" b="0" strike="noStrike" spc="-1" dirty="0">
                <a:solidFill>
                  <a:srgbClr val="000000"/>
                </a:solidFill>
                <a:uFill>
                  <a:solidFill>
                    <a:srgbClr val="FFFFFF"/>
                  </a:solidFill>
                </a:uFill>
                <a:latin typeface="Calibri"/>
              </a:rPr>
              <a:t> WN, </a:t>
            </a:r>
            <a:r>
              <a:rPr lang="es-AR" sz="1500" b="0" strike="noStrike" spc="-1" dirty="0" err="1">
                <a:solidFill>
                  <a:srgbClr val="000000"/>
                </a:solidFill>
                <a:uFill>
                  <a:solidFill>
                    <a:srgbClr val="FFFFFF"/>
                  </a:solidFill>
                </a:uFill>
                <a:latin typeface="Calibri"/>
              </a:rPr>
              <a:t>Fulton</a:t>
            </a:r>
            <a:r>
              <a:rPr lang="es-AR" sz="1500" b="0" strike="noStrike" spc="-1" dirty="0">
                <a:solidFill>
                  <a:srgbClr val="000000"/>
                </a:solidFill>
                <a:uFill>
                  <a:solidFill>
                    <a:srgbClr val="FFFFFF"/>
                  </a:solidFill>
                </a:uFill>
                <a:latin typeface="Calibri"/>
              </a:rPr>
              <a:t> LA, </a:t>
            </a:r>
            <a:r>
              <a:rPr lang="es-AR" sz="1500" b="0" strike="noStrike" spc="-1" dirty="0" err="1">
                <a:solidFill>
                  <a:srgbClr val="000000"/>
                </a:solidFill>
                <a:uFill>
                  <a:solidFill>
                    <a:srgbClr val="FFFFFF"/>
                  </a:solidFill>
                </a:uFill>
                <a:latin typeface="Calibri"/>
              </a:rPr>
              <a:t>Fulton</a:t>
            </a:r>
            <a:r>
              <a:rPr lang="es-AR" sz="1500" b="0" strike="noStrike" spc="-1" dirty="0">
                <a:solidFill>
                  <a:srgbClr val="000000"/>
                </a:solidFill>
                <a:uFill>
                  <a:solidFill>
                    <a:srgbClr val="FFFFFF"/>
                  </a:solidFill>
                </a:uFill>
                <a:latin typeface="Calibri"/>
              </a:rPr>
              <a:t> RS, </a:t>
            </a:r>
            <a:r>
              <a:rPr lang="es-AR" sz="1500" b="0" strike="noStrike" spc="-1" dirty="0" err="1">
                <a:solidFill>
                  <a:srgbClr val="000000"/>
                </a:solidFill>
                <a:uFill>
                  <a:solidFill>
                    <a:srgbClr val="FFFFFF"/>
                  </a:solidFill>
                </a:uFill>
                <a:latin typeface="Calibri"/>
              </a:rPr>
              <a:t>Furey</a:t>
            </a:r>
            <a:r>
              <a:rPr lang="es-AR" sz="1500" b="0" strike="noStrike" spc="-1" dirty="0">
                <a:solidFill>
                  <a:srgbClr val="000000"/>
                </a:solidFill>
                <a:uFill>
                  <a:solidFill>
                    <a:srgbClr val="FFFFFF"/>
                  </a:solidFill>
                </a:uFill>
                <a:latin typeface="Calibri"/>
              </a:rPr>
              <a:t> TS, </a:t>
            </a:r>
            <a:r>
              <a:rPr lang="es-AR" sz="1500" b="0" strike="noStrike" spc="-1" dirty="0" err="1">
                <a:solidFill>
                  <a:srgbClr val="000000"/>
                </a:solidFill>
                <a:uFill>
                  <a:solidFill>
                    <a:srgbClr val="FFFFFF"/>
                  </a:solidFill>
                </a:uFill>
                <a:latin typeface="Calibri"/>
              </a:rPr>
              <a:t>Gage</a:t>
            </a:r>
            <a:r>
              <a:rPr lang="es-AR" sz="1500" b="0" strike="noStrike" spc="-1" dirty="0">
                <a:solidFill>
                  <a:srgbClr val="000000"/>
                </a:solidFill>
                <a:uFill>
                  <a:solidFill>
                    <a:srgbClr val="FFFFFF"/>
                  </a:solidFill>
                </a:uFill>
                <a:latin typeface="Calibri"/>
              </a:rPr>
              <a:t> D, </a:t>
            </a:r>
            <a:r>
              <a:rPr lang="es-AR" sz="1500" b="0" strike="noStrike" spc="-1" dirty="0" err="1">
                <a:solidFill>
                  <a:srgbClr val="000000"/>
                </a:solidFill>
                <a:uFill>
                  <a:solidFill>
                    <a:srgbClr val="FFFFFF"/>
                  </a:solidFill>
                </a:uFill>
                <a:latin typeface="Calibri"/>
              </a:rPr>
              <a:t>Gibbs</a:t>
            </a:r>
            <a:r>
              <a:rPr lang="es-AR" sz="1500" b="0" strike="noStrike" spc="-1" dirty="0">
                <a:solidFill>
                  <a:srgbClr val="000000"/>
                </a:solidFill>
                <a:uFill>
                  <a:solidFill>
                    <a:srgbClr val="FFFFFF"/>
                  </a:solidFill>
                </a:uFill>
                <a:latin typeface="Calibri"/>
              </a:rPr>
              <a:t> RA, </a:t>
            </a:r>
            <a:r>
              <a:rPr lang="es-AR" sz="1500" b="0" strike="noStrike" spc="-1" dirty="0" err="1">
                <a:solidFill>
                  <a:srgbClr val="000000"/>
                </a:solidFill>
                <a:uFill>
                  <a:solidFill>
                    <a:srgbClr val="FFFFFF"/>
                  </a:solidFill>
                </a:uFill>
                <a:latin typeface="Calibri"/>
              </a:rPr>
              <a:t>Glusman</a:t>
            </a:r>
            <a:r>
              <a:rPr lang="es-AR" sz="1500" b="0" strike="noStrike" spc="-1" dirty="0">
                <a:solidFill>
                  <a:srgbClr val="000000"/>
                </a:solidFill>
                <a:uFill>
                  <a:solidFill>
                    <a:srgbClr val="FFFFFF"/>
                  </a:solidFill>
                </a:uFill>
                <a:latin typeface="Calibri"/>
              </a:rPr>
              <a:t> G, </a:t>
            </a:r>
            <a:r>
              <a:rPr lang="es-AR" sz="1500" b="0" strike="noStrike" spc="-1" dirty="0" err="1">
                <a:solidFill>
                  <a:srgbClr val="000000"/>
                </a:solidFill>
                <a:uFill>
                  <a:solidFill>
                    <a:srgbClr val="FFFFFF"/>
                  </a:solidFill>
                </a:uFill>
                <a:latin typeface="Calibri"/>
              </a:rPr>
              <a:t>Gnerre</a:t>
            </a:r>
            <a:r>
              <a:rPr lang="es-AR" sz="1500" b="0" strike="noStrike" spc="-1" dirty="0">
                <a:solidFill>
                  <a:srgbClr val="000000"/>
                </a:solidFill>
                <a:uFill>
                  <a:solidFill>
                    <a:srgbClr val="FFFFFF"/>
                  </a:solidFill>
                </a:uFill>
                <a:latin typeface="Calibri"/>
              </a:rPr>
              <a:t> S, Goldman N, </a:t>
            </a:r>
            <a:r>
              <a:rPr lang="es-AR" sz="1500" b="0" strike="noStrike" spc="-1" dirty="0" err="1">
                <a:solidFill>
                  <a:srgbClr val="000000"/>
                </a:solidFill>
                <a:uFill>
                  <a:solidFill>
                    <a:srgbClr val="FFFFFF"/>
                  </a:solidFill>
                </a:uFill>
                <a:latin typeface="Calibri"/>
              </a:rPr>
              <a:t>Goodstadt</a:t>
            </a:r>
            <a:r>
              <a:rPr lang="es-AR" sz="1500" b="0" strike="noStrike" spc="-1" dirty="0">
                <a:solidFill>
                  <a:srgbClr val="000000"/>
                </a:solidFill>
                <a:uFill>
                  <a:solidFill>
                    <a:srgbClr val="FFFFFF"/>
                  </a:solidFill>
                </a:uFill>
                <a:latin typeface="Calibri"/>
              </a:rPr>
              <a:t> L, </a:t>
            </a:r>
            <a:r>
              <a:rPr lang="es-AR" sz="1500" b="0" strike="noStrike" spc="-1" dirty="0" err="1">
                <a:solidFill>
                  <a:srgbClr val="000000"/>
                </a:solidFill>
                <a:uFill>
                  <a:solidFill>
                    <a:srgbClr val="FFFFFF"/>
                  </a:solidFill>
                </a:uFill>
                <a:latin typeface="Calibri"/>
              </a:rPr>
              <a:t>Grafham</a:t>
            </a:r>
            <a:r>
              <a:rPr lang="es-AR" sz="1500" b="0" strike="noStrike" spc="-1" dirty="0">
                <a:solidFill>
                  <a:srgbClr val="000000"/>
                </a:solidFill>
                <a:uFill>
                  <a:solidFill>
                    <a:srgbClr val="FFFFFF"/>
                  </a:solidFill>
                </a:uFill>
                <a:latin typeface="Calibri"/>
              </a:rPr>
              <a:t> D, Graves TA, Green ED, Gregory S, </a:t>
            </a:r>
            <a:r>
              <a:rPr lang="es-AR" sz="1500" b="0" strike="noStrike" spc="-1" dirty="0" err="1">
                <a:solidFill>
                  <a:srgbClr val="000000"/>
                </a:solidFill>
                <a:uFill>
                  <a:solidFill>
                    <a:srgbClr val="FFFFFF"/>
                  </a:solidFill>
                </a:uFill>
                <a:latin typeface="Calibri"/>
              </a:rPr>
              <a:t>Guigó</a:t>
            </a:r>
            <a:r>
              <a:rPr lang="es-AR" sz="1500" b="0" strike="noStrike" spc="-1" dirty="0">
                <a:solidFill>
                  <a:srgbClr val="000000"/>
                </a:solidFill>
                <a:uFill>
                  <a:solidFill>
                    <a:srgbClr val="FFFFFF"/>
                  </a:solidFill>
                </a:uFill>
                <a:latin typeface="Calibri"/>
              </a:rPr>
              <a:t> R, </a:t>
            </a:r>
            <a:r>
              <a:rPr lang="es-AR" sz="1500" b="0" strike="noStrike" spc="-1" dirty="0" err="1">
                <a:solidFill>
                  <a:srgbClr val="000000"/>
                </a:solidFill>
                <a:uFill>
                  <a:solidFill>
                    <a:srgbClr val="FFFFFF"/>
                  </a:solidFill>
                </a:uFill>
                <a:latin typeface="Calibri"/>
              </a:rPr>
              <a:t>Guyer</a:t>
            </a:r>
            <a:r>
              <a:rPr lang="es-AR" sz="1500" b="0" strike="noStrike" spc="-1" dirty="0">
                <a:solidFill>
                  <a:srgbClr val="000000"/>
                </a:solidFill>
                <a:uFill>
                  <a:solidFill>
                    <a:srgbClr val="FFFFFF"/>
                  </a:solidFill>
                </a:uFill>
                <a:latin typeface="Calibri"/>
              </a:rPr>
              <a:t> M, </a:t>
            </a:r>
            <a:r>
              <a:rPr lang="es-AR" sz="1500" b="0" strike="noStrike" spc="-1" dirty="0" err="1">
                <a:solidFill>
                  <a:srgbClr val="000000"/>
                </a:solidFill>
                <a:uFill>
                  <a:solidFill>
                    <a:srgbClr val="FFFFFF"/>
                  </a:solidFill>
                </a:uFill>
                <a:latin typeface="Calibri"/>
              </a:rPr>
              <a:t>Hardison</a:t>
            </a:r>
            <a:r>
              <a:rPr lang="es-AR" sz="1500" b="0" strike="noStrike" spc="-1" dirty="0">
                <a:solidFill>
                  <a:srgbClr val="000000"/>
                </a:solidFill>
                <a:uFill>
                  <a:solidFill>
                    <a:srgbClr val="FFFFFF"/>
                  </a:solidFill>
                </a:uFill>
                <a:latin typeface="Calibri"/>
              </a:rPr>
              <a:t> RC, </a:t>
            </a:r>
            <a:r>
              <a:rPr lang="es-AR" sz="1500" b="0" strike="noStrike" spc="-1" dirty="0" err="1">
                <a:solidFill>
                  <a:srgbClr val="000000"/>
                </a:solidFill>
                <a:uFill>
                  <a:solidFill>
                    <a:srgbClr val="FFFFFF"/>
                  </a:solidFill>
                </a:uFill>
                <a:latin typeface="Calibri"/>
              </a:rPr>
              <a:t>Haussler</a:t>
            </a:r>
            <a:r>
              <a:rPr lang="es-AR" sz="1500" b="0" strike="noStrike" spc="-1" dirty="0">
                <a:solidFill>
                  <a:srgbClr val="000000"/>
                </a:solidFill>
                <a:uFill>
                  <a:solidFill>
                    <a:srgbClr val="FFFFFF"/>
                  </a:solidFill>
                </a:uFill>
                <a:latin typeface="Calibri"/>
              </a:rPr>
              <a:t> D, </a:t>
            </a:r>
            <a:r>
              <a:rPr lang="es-AR" sz="1500" b="0" strike="noStrike" spc="-1" dirty="0" err="1">
                <a:solidFill>
                  <a:srgbClr val="000000"/>
                </a:solidFill>
                <a:uFill>
                  <a:solidFill>
                    <a:srgbClr val="FFFFFF"/>
                  </a:solidFill>
                </a:uFill>
                <a:latin typeface="Calibri"/>
              </a:rPr>
              <a:t>Hayashizaki</a:t>
            </a:r>
            <a:r>
              <a:rPr lang="es-AR" sz="1500" b="0" strike="noStrike" spc="-1" dirty="0">
                <a:solidFill>
                  <a:srgbClr val="000000"/>
                </a:solidFill>
                <a:uFill>
                  <a:solidFill>
                    <a:srgbClr val="FFFFFF"/>
                  </a:solidFill>
                </a:uFill>
                <a:latin typeface="Calibri"/>
              </a:rPr>
              <a:t> Y, </a:t>
            </a:r>
            <a:r>
              <a:rPr lang="es-AR" sz="1500" b="0" strike="noStrike" spc="-1" dirty="0" err="1">
                <a:solidFill>
                  <a:srgbClr val="000000"/>
                </a:solidFill>
                <a:uFill>
                  <a:solidFill>
                    <a:srgbClr val="FFFFFF"/>
                  </a:solidFill>
                </a:uFill>
                <a:latin typeface="Calibri"/>
              </a:rPr>
              <a:t>Hillier</a:t>
            </a:r>
            <a:r>
              <a:rPr lang="es-AR" sz="1500" b="0" strike="noStrike" spc="-1" dirty="0">
                <a:solidFill>
                  <a:srgbClr val="000000"/>
                </a:solidFill>
                <a:uFill>
                  <a:solidFill>
                    <a:srgbClr val="FFFFFF"/>
                  </a:solidFill>
                </a:uFill>
                <a:latin typeface="Calibri"/>
              </a:rPr>
              <a:t> LW, </a:t>
            </a:r>
            <a:r>
              <a:rPr lang="es-AR" sz="1500" b="0" strike="noStrike" spc="-1" dirty="0" err="1">
                <a:solidFill>
                  <a:srgbClr val="000000"/>
                </a:solidFill>
                <a:uFill>
                  <a:solidFill>
                    <a:srgbClr val="FFFFFF"/>
                  </a:solidFill>
                </a:uFill>
                <a:latin typeface="Calibri"/>
              </a:rPr>
              <a:t>Hinrichs</a:t>
            </a:r>
            <a:r>
              <a:rPr lang="es-AR" sz="1500" b="0" strike="noStrike" spc="-1" dirty="0">
                <a:solidFill>
                  <a:srgbClr val="000000"/>
                </a:solidFill>
                <a:uFill>
                  <a:solidFill>
                    <a:srgbClr val="FFFFFF"/>
                  </a:solidFill>
                </a:uFill>
                <a:latin typeface="Calibri"/>
              </a:rPr>
              <a:t> A, </a:t>
            </a:r>
            <a:r>
              <a:rPr lang="es-AR" sz="1500" b="0" strike="noStrike" spc="-1" dirty="0" err="1">
                <a:solidFill>
                  <a:srgbClr val="000000"/>
                </a:solidFill>
                <a:uFill>
                  <a:solidFill>
                    <a:srgbClr val="FFFFFF"/>
                  </a:solidFill>
                </a:uFill>
                <a:latin typeface="Calibri"/>
              </a:rPr>
              <a:t>Hlavina</a:t>
            </a:r>
            <a:r>
              <a:rPr lang="es-AR" sz="1500" b="0" strike="noStrike" spc="-1" dirty="0">
                <a:solidFill>
                  <a:srgbClr val="000000"/>
                </a:solidFill>
                <a:uFill>
                  <a:solidFill>
                    <a:srgbClr val="FFFFFF"/>
                  </a:solidFill>
                </a:uFill>
                <a:latin typeface="Calibri"/>
              </a:rPr>
              <a:t> W, </a:t>
            </a:r>
            <a:r>
              <a:rPr lang="es-AR" sz="1500" b="0" strike="noStrike" spc="-1" dirty="0" err="1">
                <a:solidFill>
                  <a:srgbClr val="000000"/>
                </a:solidFill>
                <a:uFill>
                  <a:solidFill>
                    <a:srgbClr val="FFFFFF"/>
                  </a:solidFill>
                </a:uFill>
                <a:latin typeface="Calibri"/>
              </a:rPr>
              <a:t>Holzer</a:t>
            </a:r>
            <a:r>
              <a:rPr lang="es-AR" sz="1500" b="0" strike="noStrike" spc="-1" dirty="0">
                <a:solidFill>
                  <a:srgbClr val="000000"/>
                </a:solidFill>
                <a:uFill>
                  <a:solidFill>
                    <a:srgbClr val="FFFFFF"/>
                  </a:solidFill>
                </a:uFill>
                <a:latin typeface="Calibri"/>
              </a:rPr>
              <a:t> T, </a:t>
            </a:r>
            <a:r>
              <a:rPr lang="es-AR" sz="1500" b="0" strike="noStrike" spc="-1" dirty="0" err="1">
                <a:solidFill>
                  <a:srgbClr val="000000"/>
                </a:solidFill>
                <a:uFill>
                  <a:solidFill>
                    <a:srgbClr val="FFFFFF"/>
                  </a:solidFill>
                </a:uFill>
                <a:latin typeface="Calibri"/>
              </a:rPr>
              <a:t>Hsu</a:t>
            </a:r>
            <a:r>
              <a:rPr lang="es-AR" sz="1500" b="0" strike="noStrike" spc="-1" dirty="0">
                <a:solidFill>
                  <a:srgbClr val="000000"/>
                </a:solidFill>
                <a:uFill>
                  <a:solidFill>
                    <a:srgbClr val="FFFFFF"/>
                  </a:solidFill>
                </a:uFill>
                <a:latin typeface="Calibri"/>
              </a:rPr>
              <a:t> F, </a:t>
            </a:r>
            <a:r>
              <a:rPr lang="es-AR" sz="1500" b="0" strike="noStrike" spc="-1" dirty="0" err="1">
                <a:solidFill>
                  <a:srgbClr val="000000"/>
                </a:solidFill>
                <a:uFill>
                  <a:solidFill>
                    <a:srgbClr val="FFFFFF"/>
                  </a:solidFill>
                </a:uFill>
                <a:latin typeface="Calibri"/>
              </a:rPr>
              <a:t>Hua</a:t>
            </a:r>
            <a:r>
              <a:rPr lang="es-AR" sz="1500" b="0" strike="noStrike" spc="-1" dirty="0">
                <a:solidFill>
                  <a:srgbClr val="000000"/>
                </a:solidFill>
                <a:uFill>
                  <a:solidFill>
                    <a:srgbClr val="FFFFFF"/>
                  </a:solidFill>
                </a:uFill>
                <a:latin typeface="Calibri"/>
              </a:rPr>
              <a:t> A, </a:t>
            </a:r>
            <a:r>
              <a:rPr lang="es-AR" sz="1500" b="0" strike="noStrike" spc="-1" dirty="0" err="1">
                <a:solidFill>
                  <a:srgbClr val="000000"/>
                </a:solidFill>
                <a:uFill>
                  <a:solidFill>
                    <a:srgbClr val="FFFFFF"/>
                  </a:solidFill>
                </a:uFill>
                <a:latin typeface="Calibri"/>
              </a:rPr>
              <a:t>Hubbard</a:t>
            </a:r>
            <a:r>
              <a:rPr lang="es-AR" sz="1500" b="0" strike="noStrike" spc="-1" dirty="0">
                <a:solidFill>
                  <a:srgbClr val="000000"/>
                </a:solidFill>
                <a:uFill>
                  <a:solidFill>
                    <a:srgbClr val="FFFFFF"/>
                  </a:solidFill>
                </a:uFill>
                <a:latin typeface="Calibri"/>
              </a:rPr>
              <a:t> T, </a:t>
            </a:r>
            <a:r>
              <a:rPr lang="es-AR" sz="1500" b="0" strike="noStrike" spc="-1" dirty="0" err="1">
                <a:solidFill>
                  <a:srgbClr val="000000"/>
                </a:solidFill>
                <a:uFill>
                  <a:solidFill>
                    <a:srgbClr val="FFFFFF"/>
                  </a:solidFill>
                </a:uFill>
                <a:latin typeface="Calibri"/>
              </a:rPr>
              <a:t>Hunt</a:t>
            </a:r>
            <a:r>
              <a:rPr lang="es-AR" sz="1500" b="0" strike="noStrike" spc="-1" dirty="0">
                <a:solidFill>
                  <a:srgbClr val="000000"/>
                </a:solidFill>
                <a:uFill>
                  <a:solidFill>
                    <a:srgbClr val="FFFFFF"/>
                  </a:solidFill>
                </a:uFill>
                <a:latin typeface="Calibri"/>
              </a:rPr>
              <a:t> A, Jackson I, </a:t>
            </a:r>
            <a:r>
              <a:rPr lang="es-AR" sz="1500" b="0" strike="noStrike" spc="-1" dirty="0" err="1">
                <a:solidFill>
                  <a:srgbClr val="000000"/>
                </a:solidFill>
                <a:uFill>
                  <a:solidFill>
                    <a:srgbClr val="FFFFFF"/>
                  </a:solidFill>
                </a:uFill>
                <a:latin typeface="Calibri"/>
              </a:rPr>
              <a:t>Jaffe</a:t>
            </a:r>
            <a:r>
              <a:rPr lang="es-AR" sz="1500" b="0" strike="noStrike" spc="-1" dirty="0">
                <a:solidFill>
                  <a:srgbClr val="000000"/>
                </a:solidFill>
                <a:uFill>
                  <a:solidFill>
                    <a:srgbClr val="FFFFFF"/>
                  </a:solidFill>
                </a:uFill>
                <a:latin typeface="Calibri"/>
              </a:rPr>
              <a:t> DB, Johnson LS, Jones M, Jones TA, </a:t>
            </a:r>
            <a:r>
              <a:rPr lang="es-AR" sz="1500" b="0" strike="noStrike" spc="-1" dirty="0" err="1">
                <a:solidFill>
                  <a:srgbClr val="000000"/>
                </a:solidFill>
                <a:uFill>
                  <a:solidFill>
                    <a:srgbClr val="FFFFFF"/>
                  </a:solidFill>
                </a:uFill>
                <a:latin typeface="Calibri"/>
              </a:rPr>
              <a:t>Joy</a:t>
            </a:r>
            <a:r>
              <a:rPr lang="es-AR" sz="1500" b="0" strike="noStrike" spc="-1" dirty="0">
                <a:solidFill>
                  <a:srgbClr val="000000"/>
                </a:solidFill>
                <a:uFill>
                  <a:solidFill>
                    <a:srgbClr val="FFFFFF"/>
                  </a:solidFill>
                </a:uFill>
                <a:latin typeface="Calibri"/>
              </a:rPr>
              <a:t> A, </a:t>
            </a:r>
            <a:r>
              <a:rPr lang="es-AR" sz="1500" b="0" strike="noStrike" spc="-1" dirty="0" err="1">
                <a:solidFill>
                  <a:srgbClr val="000000"/>
                </a:solidFill>
                <a:uFill>
                  <a:solidFill>
                    <a:srgbClr val="FFFFFF"/>
                  </a:solidFill>
                </a:uFill>
                <a:latin typeface="Calibri"/>
              </a:rPr>
              <a:t>Kamal</a:t>
            </a:r>
            <a:r>
              <a:rPr lang="es-AR" sz="1500" b="0" strike="noStrike" spc="-1" dirty="0">
                <a:solidFill>
                  <a:srgbClr val="000000"/>
                </a:solidFill>
                <a:uFill>
                  <a:solidFill>
                    <a:srgbClr val="FFFFFF"/>
                  </a:solidFill>
                </a:uFill>
                <a:latin typeface="Calibri"/>
              </a:rPr>
              <a:t> M, </a:t>
            </a:r>
            <a:r>
              <a:rPr lang="es-AR" sz="1500" b="0" strike="noStrike" spc="-1" dirty="0" err="1">
                <a:solidFill>
                  <a:srgbClr val="000000"/>
                </a:solidFill>
                <a:uFill>
                  <a:solidFill>
                    <a:srgbClr val="FFFFFF"/>
                  </a:solidFill>
                </a:uFill>
                <a:latin typeface="Calibri"/>
              </a:rPr>
              <a:t>Karlsson</a:t>
            </a:r>
            <a:r>
              <a:rPr lang="es-AR" sz="1500" b="0" strike="noStrike" spc="-1" dirty="0">
                <a:solidFill>
                  <a:srgbClr val="000000"/>
                </a:solidFill>
                <a:uFill>
                  <a:solidFill>
                    <a:srgbClr val="FFFFFF"/>
                  </a:solidFill>
                </a:uFill>
                <a:latin typeface="Calibri"/>
              </a:rPr>
              <a:t> EK, </a:t>
            </a:r>
            <a:r>
              <a:rPr lang="es-AR" sz="1500" b="0" u="sng" strike="noStrike" spc="-1" dirty="0" err="1">
                <a:solidFill>
                  <a:srgbClr val="000000"/>
                </a:solidFill>
                <a:uFill>
                  <a:solidFill>
                    <a:srgbClr val="FFFFFF"/>
                  </a:solidFill>
                </a:uFill>
                <a:latin typeface="Calibri"/>
              </a:rPr>
              <a:t>K</a:t>
            </a:r>
            <a:r>
              <a:rPr lang="es-AR" sz="1500" b="0" strike="noStrike" spc="-1" dirty="0" err="1">
                <a:solidFill>
                  <a:srgbClr val="000000"/>
                </a:solidFill>
                <a:uFill>
                  <a:solidFill>
                    <a:srgbClr val="FFFFFF"/>
                  </a:solidFill>
                </a:uFill>
                <a:latin typeface="Calibri"/>
              </a:rPr>
              <a:t>arolchik</a:t>
            </a:r>
            <a:r>
              <a:rPr lang="es-AR" sz="1500" b="0" strike="noStrike" spc="-1" dirty="0">
                <a:solidFill>
                  <a:srgbClr val="000000"/>
                </a:solidFill>
                <a:uFill>
                  <a:solidFill>
                    <a:srgbClr val="FFFFFF"/>
                  </a:solidFill>
                </a:uFill>
                <a:latin typeface="Calibri"/>
              </a:rPr>
              <a:t> D, </a:t>
            </a:r>
            <a:r>
              <a:rPr lang="es-AR" sz="1500" b="0" strike="noStrike" spc="-1" dirty="0" err="1">
                <a:solidFill>
                  <a:srgbClr val="000000"/>
                </a:solidFill>
                <a:uFill>
                  <a:solidFill>
                    <a:srgbClr val="FFFFFF"/>
                  </a:solidFill>
                </a:uFill>
                <a:latin typeface="Calibri"/>
              </a:rPr>
              <a:t>Kasprzyk</a:t>
            </a:r>
            <a:r>
              <a:rPr lang="es-AR" sz="1500" b="0" strike="noStrike" spc="-1" dirty="0">
                <a:solidFill>
                  <a:srgbClr val="000000"/>
                </a:solidFill>
                <a:uFill>
                  <a:solidFill>
                    <a:srgbClr val="FFFFFF"/>
                  </a:solidFill>
                </a:uFill>
                <a:latin typeface="Calibri"/>
              </a:rPr>
              <a:t> A, </a:t>
            </a:r>
            <a:r>
              <a:rPr lang="es-AR" sz="1500" b="0" strike="noStrike" spc="-1" dirty="0" err="1">
                <a:solidFill>
                  <a:srgbClr val="000000"/>
                </a:solidFill>
                <a:uFill>
                  <a:solidFill>
                    <a:srgbClr val="FFFFFF"/>
                  </a:solidFill>
                </a:uFill>
                <a:latin typeface="Calibri"/>
              </a:rPr>
              <a:t>Kawai</a:t>
            </a:r>
            <a:r>
              <a:rPr lang="es-AR" sz="1500" b="0" strike="noStrike" spc="-1" dirty="0">
                <a:solidFill>
                  <a:srgbClr val="000000"/>
                </a:solidFill>
                <a:uFill>
                  <a:solidFill>
                    <a:srgbClr val="FFFFFF"/>
                  </a:solidFill>
                </a:uFill>
                <a:latin typeface="Calibri"/>
              </a:rPr>
              <a:t> J, </a:t>
            </a:r>
            <a:r>
              <a:rPr lang="es-AR" sz="1500" b="0" strike="noStrike" spc="-1" dirty="0" err="1">
                <a:solidFill>
                  <a:srgbClr val="000000"/>
                </a:solidFill>
                <a:uFill>
                  <a:solidFill>
                    <a:srgbClr val="FFFFFF"/>
                  </a:solidFill>
                </a:uFill>
                <a:latin typeface="Calibri"/>
              </a:rPr>
              <a:t>Keibler</a:t>
            </a:r>
            <a:r>
              <a:rPr lang="es-AR" sz="1500" b="0" strike="noStrike" spc="-1" dirty="0">
                <a:solidFill>
                  <a:srgbClr val="000000"/>
                </a:solidFill>
                <a:uFill>
                  <a:solidFill>
                    <a:srgbClr val="FFFFFF"/>
                  </a:solidFill>
                </a:uFill>
                <a:latin typeface="Calibri"/>
              </a:rPr>
              <a:t> E, </a:t>
            </a:r>
            <a:r>
              <a:rPr lang="es-AR" sz="1500" b="0" strike="noStrike" spc="-1" dirty="0" err="1">
                <a:solidFill>
                  <a:srgbClr val="000000"/>
                </a:solidFill>
                <a:uFill>
                  <a:solidFill>
                    <a:srgbClr val="FFFFFF"/>
                  </a:solidFill>
                </a:uFill>
                <a:latin typeface="Calibri"/>
              </a:rPr>
              <a:t>Kells</a:t>
            </a:r>
            <a:r>
              <a:rPr lang="es-AR" sz="1500" b="0" strike="noStrike" spc="-1" dirty="0">
                <a:solidFill>
                  <a:srgbClr val="000000"/>
                </a:solidFill>
                <a:uFill>
                  <a:solidFill>
                    <a:srgbClr val="FFFFFF"/>
                  </a:solidFill>
                </a:uFill>
                <a:latin typeface="Calibri"/>
              </a:rPr>
              <a:t> C, Kent WJ, </a:t>
            </a:r>
            <a:r>
              <a:rPr lang="es-AR" sz="1500" b="0" strike="noStrike" spc="-1" dirty="0" err="1">
                <a:solidFill>
                  <a:srgbClr val="000000"/>
                </a:solidFill>
                <a:uFill>
                  <a:solidFill>
                    <a:srgbClr val="FFFFFF"/>
                  </a:solidFill>
                </a:uFill>
                <a:latin typeface="Calibri"/>
              </a:rPr>
              <a:t>Kirby</a:t>
            </a:r>
            <a:r>
              <a:rPr lang="es-AR" sz="1500" b="0" strike="noStrike" spc="-1" dirty="0">
                <a:solidFill>
                  <a:srgbClr val="000000"/>
                </a:solidFill>
                <a:uFill>
                  <a:solidFill>
                    <a:srgbClr val="FFFFFF"/>
                  </a:solidFill>
                </a:uFill>
                <a:latin typeface="Calibri"/>
              </a:rPr>
              <a:t> A, </a:t>
            </a:r>
            <a:r>
              <a:rPr lang="es-AR" sz="1500" b="0" strike="noStrike" spc="-1" dirty="0" err="1">
                <a:solidFill>
                  <a:srgbClr val="000000"/>
                </a:solidFill>
                <a:uFill>
                  <a:solidFill>
                    <a:srgbClr val="FFFFFF"/>
                  </a:solidFill>
                </a:uFill>
                <a:latin typeface="Calibri"/>
              </a:rPr>
              <a:t>Kolbe</a:t>
            </a:r>
            <a:r>
              <a:rPr lang="es-AR" sz="1500" b="0" strike="noStrike" spc="-1" dirty="0">
                <a:solidFill>
                  <a:srgbClr val="000000"/>
                </a:solidFill>
                <a:uFill>
                  <a:solidFill>
                    <a:srgbClr val="FFFFFF"/>
                  </a:solidFill>
                </a:uFill>
                <a:latin typeface="Calibri"/>
              </a:rPr>
              <a:t> DL, </a:t>
            </a:r>
            <a:r>
              <a:rPr lang="es-AR" sz="1500" b="0" strike="noStrike" spc="-1" dirty="0" err="1">
                <a:solidFill>
                  <a:srgbClr val="000000"/>
                </a:solidFill>
                <a:uFill>
                  <a:solidFill>
                    <a:srgbClr val="FFFFFF"/>
                  </a:solidFill>
                </a:uFill>
                <a:latin typeface="Calibri"/>
              </a:rPr>
              <a:t>Korf</a:t>
            </a:r>
            <a:r>
              <a:rPr lang="es-AR" sz="1500" b="0" strike="noStrike" spc="-1" dirty="0">
                <a:solidFill>
                  <a:srgbClr val="000000"/>
                </a:solidFill>
                <a:uFill>
                  <a:solidFill>
                    <a:srgbClr val="FFFFFF"/>
                  </a:solidFill>
                </a:uFill>
                <a:latin typeface="Calibri"/>
              </a:rPr>
              <a:t> I, </a:t>
            </a:r>
            <a:r>
              <a:rPr lang="es-AR" sz="1500" b="0" strike="noStrike" spc="-1" dirty="0" err="1">
                <a:solidFill>
                  <a:srgbClr val="000000"/>
                </a:solidFill>
                <a:uFill>
                  <a:solidFill>
                    <a:srgbClr val="FFFFFF"/>
                  </a:solidFill>
                </a:uFill>
                <a:latin typeface="Calibri"/>
              </a:rPr>
              <a:t>Kucherlapati</a:t>
            </a:r>
            <a:r>
              <a:rPr lang="es-AR" sz="1500" b="0" strike="noStrike" spc="-1" dirty="0">
                <a:solidFill>
                  <a:srgbClr val="000000"/>
                </a:solidFill>
                <a:uFill>
                  <a:solidFill>
                    <a:srgbClr val="FFFFFF"/>
                  </a:solidFill>
                </a:uFill>
                <a:latin typeface="Calibri"/>
              </a:rPr>
              <a:t> RS, </a:t>
            </a:r>
            <a:r>
              <a:rPr lang="es-AR" sz="1500" b="0" strike="noStrike" spc="-1" dirty="0" err="1">
                <a:solidFill>
                  <a:srgbClr val="000000"/>
                </a:solidFill>
                <a:uFill>
                  <a:solidFill>
                    <a:srgbClr val="FFFFFF"/>
                  </a:solidFill>
                </a:uFill>
                <a:latin typeface="Calibri"/>
              </a:rPr>
              <a:t>Kulbokas</a:t>
            </a:r>
            <a:r>
              <a:rPr lang="es-AR" sz="1500" b="0" strike="noStrike" spc="-1" dirty="0">
                <a:solidFill>
                  <a:srgbClr val="000000"/>
                </a:solidFill>
                <a:uFill>
                  <a:solidFill>
                    <a:srgbClr val="FFFFFF"/>
                  </a:solidFill>
                </a:uFill>
                <a:latin typeface="Calibri"/>
              </a:rPr>
              <a:t> EJ, </a:t>
            </a:r>
            <a:r>
              <a:rPr lang="es-AR" sz="1500" b="0" strike="noStrike" spc="-1" dirty="0" err="1">
                <a:solidFill>
                  <a:srgbClr val="000000"/>
                </a:solidFill>
                <a:uFill>
                  <a:solidFill>
                    <a:srgbClr val="FFFFFF"/>
                  </a:solidFill>
                </a:uFill>
                <a:latin typeface="Calibri"/>
              </a:rPr>
              <a:t>Kulp</a:t>
            </a:r>
            <a:r>
              <a:rPr lang="es-AR" sz="1500" b="0" strike="noStrike" spc="-1" dirty="0">
                <a:solidFill>
                  <a:srgbClr val="000000"/>
                </a:solidFill>
                <a:uFill>
                  <a:solidFill>
                    <a:srgbClr val="FFFFFF"/>
                  </a:solidFill>
                </a:uFill>
                <a:latin typeface="Calibri"/>
              </a:rPr>
              <a:t> D, </a:t>
            </a:r>
            <a:r>
              <a:rPr lang="es-AR" sz="1500" b="0" strike="noStrike" spc="-1" dirty="0" err="1">
                <a:solidFill>
                  <a:srgbClr val="000000"/>
                </a:solidFill>
                <a:uFill>
                  <a:solidFill>
                    <a:srgbClr val="FFFFFF"/>
                  </a:solidFill>
                </a:uFill>
                <a:latin typeface="Calibri"/>
              </a:rPr>
              <a:t>Landers</a:t>
            </a:r>
            <a:r>
              <a:rPr lang="es-AR" sz="1500" b="0" strike="noStrike" spc="-1" dirty="0">
                <a:solidFill>
                  <a:srgbClr val="000000"/>
                </a:solidFill>
                <a:uFill>
                  <a:solidFill>
                    <a:srgbClr val="FFFFFF"/>
                  </a:solidFill>
                </a:uFill>
                <a:latin typeface="Calibri"/>
              </a:rPr>
              <a:t> T, </a:t>
            </a:r>
            <a:r>
              <a:rPr lang="es-AR" sz="1500" b="0" strike="noStrike" spc="-1" dirty="0" err="1">
                <a:solidFill>
                  <a:srgbClr val="000000"/>
                </a:solidFill>
                <a:uFill>
                  <a:solidFill>
                    <a:srgbClr val="FFFFFF"/>
                  </a:solidFill>
                </a:uFill>
                <a:latin typeface="Calibri"/>
              </a:rPr>
              <a:t>Leger</a:t>
            </a:r>
            <a:r>
              <a:rPr lang="es-AR" sz="1500" b="0" strike="noStrike" spc="-1" dirty="0">
                <a:solidFill>
                  <a:srgbClr val="000000"/>
                </a:solidFill>
                <a:uFill>
                  <a:solidFill>
                    <a:srgbClr val="FFFFFF"/>
                  </a:solidFill>
                </a:uFill>
                <a:latin typeface="Calibri"/>
              </a:rPr>
              <a:t> JP, Leonard S, </a:t>
            </a:r>
            <a:r>
              <a:rPr lang="es-AR" sz="1500" b="0" strike="noStrike" spc="-1" dirty="0" err="1">
                <a:solidFill>
                  <a:srgbClr val="000000"/>
                </a:solidFill>
                <a:uFill>
                  <a:solidFill>
                    <a:srgbClr val="FFFFFF"/>
                  </a:solidFill>
                </a:uFill>
                <a:latin typeface="Calibri"/>
              </a:rPr>
              <a:t>Letunic</a:t>
            </a:r>
            <a:r>
              <a:rPr lang="es-AR" sz="1500" b="0" strike="noStrike" spc="-1" dirty="0">
                <a:solidFill>
                  <a:srgbClr val="000000"/>
                </a:solidFill>
                <a:uFill>
                  <a:solidFill>
                    <a:srgbClr val="FFFFFF"/>
                  </a:solidFill>
                </a:uFill>
                <a:latin typeface="Calibri"/>
              </a:rPr>
              <a:t> I, </a:t>
            </a:r>
            <a:r>
              <a:rPr lang="es-AR" sz="1500" b="0" strike="noStrike" spc="-1" dirty="0" err="1">
                <a:solidFill>
                  <a:srgbClr val="000000"/>
                </a:solidFill>
                <a:uFill>
                  <a:solidFill>
                    <a:srgbClr val="FFFFFF"/>
                  </a:solidFill>
                </a:uFill>
                <a:latin typeface="Calibri"/>
              </a:rPr>
              <a:t>Levine</a:t>
            </a:r>
            <a:r>
              <a:rPr lang="es-AR" sz="1500" b="0" strike="noStrike" spc="-1" dirty="0">
                <a:solidFill>
                  <a:srgbClr val="000000"/>
                </a:solidFill>
                <a:uFill>
                  <a:solidFill>
                    <a:srgbClr val="FFFFFF"/>
                  </a:solidFill>
                </a:uFill>
                <a:latin typeface="Calibri"/>
              </a:rPr>
              <a:t> R, Li J, Li M, Lloyd C, Lucas S, </a:t>
            </a:r>
            <a:r>
              <a:rPr lang="es-AR" sz="1500" b="0" strike="noStrike" spc="-1" dirty="0" err="1">
                <a:solidFill>
                  <a:srgbClr val="000000"/>
                </a:solidFill>
                <a:uFill>
                  <a:solidFill>
                    <a:srgbClr val="FFFFFF"/>
                  </a:solidFill>
                </a:uFill>
                <a:latin typeface="Calibri"/>
              </a:rPr>
              <a:t>Ma</a:t>
            </a:r>
            <a:r>
              <a:rPr lang="es-AR" sz="1500" b="0" strike="noStrike" spc="-1" dirty="0">
                <a:solidFill>
                  <a:srgbClr val="000000"/>
                </a:solidFill>
                <a:uFill>
                  <a:solidFill>
                    <a:srgbClr val="FFFFFF"/>
                  </a:solidFill>
                </a:uFill>
                <a:latin typeface="Calibri"/>
              </a:rPr>
              <a:t> B, </a:t>
            </a:r>
            <a:r>
              <a:rPr lang="es-AR" sz="1500" b="0" strike="noStrike" spc="-1" dirty="0" err="1">
                <a:solidFill>
                  <a:srgbClr val="000000"/>
                </a:solidFill>
                <a:uFill>
                  <a:solidFill>
                    <a:srgbClr val="FFFFFF"/>
                  </a:solidFill>
                </a:uFill>
                <a:latin typeface="Calibri"/>
              </a:rPr>
              <a:t>Maglott</a:t>
            </a:r>
            <a:r>
              <a:rPr lang="es-AR" sz="1500" b="0" strike="noStrike" spc="-1" dirty="0">
                <a:solidFill>
                  <a:srgbClr val="000000"/>
                </a:solidFill>
                <a:uFill>
                  <a:solidFill>
                    <a:srgbClr val="FFFFFF"/>
                  </a:solidFill>
                </a:uFill>
                <a:latin typeface="Calibri"/>
              </a:rPr>
              <a:t> DR, </a:t>
            </a:r>
            <a:r>
              <a:rPr lang="es-AR" sz="1500" b="0" strike="noStrike" spc="-1" dirty="0" err="1">
                <a:solidFill>
                  <a:srgbClr val="000000"/>
                </a:solidFill>
                <a:uFill>
                  <a:solidFill>
                    <a:srgbClr val="FFFFFF"/>
                  </a:solidFill>
                </a:uFill>
                <a:latin typeface="Calibri"/>
              </a:rPr>
              <a:t>Mardis</a:t>
            </a:r>
            <a:r>
              <a:rPr lang="es-AR" sz="1500" b="0" strike="noStrike" spc="-1" dirty="0">
                <a:solidFill>
                  <a:srgbClr val="000000"/>
                </a:solidFill>
                <a:uFill>
                  <a:solidFill>
                    <a:srgbClr val="FFFFFF"/>
                  </a:solidFill>
                </a:uFill>
                <a:latin typeface="Calibri"/>
              </a:rPr>
              <a:t> ER, </a:t>
            </a:r>
            <a:r>
              <a:rPr lang="es-AR" sz="1500" b="0" strike="noStrike" spc="-1" dirty="0" err="1">
                <a:solidFill>
                  <a:srgbClr val="000000"/>
                </a:solidFill>
                <a:uFill>
                  <a:solidFill>
                    <a:srgbClr val="FFFFFF"/>
                  </a:solidFill>
                </a:uFill>
                <a:latin typeface="Calibri"/>
              </a:rPr>
              <a:t>Matthews</a:t>
            </a:r>
            <a:r>
              <a:rPr lang="es-AR" sz="1500" b="0" strike="noStrike" spc="-1" dirty="0">
                <a:solidFill>
                  <a:srgbClr val="000000"/>
                </a:solidFill>
                <a:uFill>
                  <a:solidFill>
                    <a:srgbClr val="FFFFFF"/>
                  </a:solidFill>
                </a:uFill>
                <a:latin typeface="Calibri"/>
              </a:rPr>
              <a:t> L, </a:t>
            </a:r>
            <a:r>
              <a:rPr lang="es-AR" sz="1500" b="0" strike="noStrike" spc="-1" dirty="0" err="1">
                <a:solidFill>
                  <a:srgbClr val="000000"/>
                </a:solidFill>
                <a:uFill>
                  <a:solidFill>
                    <a:srgbClr val="FFFFFF"/>
                  </a:solidFill>
                </a:uFill>
                <a:latin typeface="Calibri"/>
              </a:rPr>
              <a:t>Mauceli</a:t>
            </a:r>
            <a:r>
              <a:rPr lang="es-AR" sz="1500" b="0" strike="noStrike" spc="-1" dirty="0">
                <a:solidFill>
                  <a:srgbClr val="000000"/>
                </a:solidFill>
                <a:uFill>
                  <a:solidFill>
                    <a:srgbClr val="FFFFFF"/>
                  </a:solidFill>
                </a:uFill>
                <a:latin typeface="Calibri"/>
              </a:rPr>
              <a:t> E, Mayer JH, McCarthy M, </a:t>
            </a:r>
            <a:r>
              <a:rPr lang="es-AR" sz="1500" b="0" strike="noStrike" spc="-1" dirty="0" err="1">
                <a:solidFill>
                  <a:srgbClr val="000000"/>
                </a:solidFill>
                <a:uFill>
                  <a:solidFill>
                    <a:srgbClr val="FFFFFF"/>
                  </a:solidFill>
                </a:uFill>
                <a:latin typeface="Calibri"/>
              </a:rPr>
              <a:t>McCombie</a:t>
            </a:r>
            <a:r>
              <a:rPr lang="es-AR" sz="1500" b="0" strike="noStrike" spc="-1" dirty="0">
                <a:solidFill>
                  <a:srgbClr val="000000"/>
                </a:solidFill>
                <a:uFill>
                  <a:solidFill>
                    <a:srgbClr val="FFFFFF"/>
                  </a:solidFill>
                </a:uFill>
                <a:latin typeface="Calibri"/>
              </a:rPr>
              <a:t> WR, McLaren S, </a:t>
            </a:r>
            <a:r>
              <a:rPr lang="es-AR" sz="1500" b="0" strike="noStrike" spc="-1" dirty="0" err="1">
                <a:solidFill>
                  <a:srgbClr val="000000"/>
                </a:solidFill>
                <a:uFill>
                  <a:solidFill>
                    <a:srgbClr val="FFFFFF"/>
                  </a:solidFill>
                </a:uFill>
                <a:latin typeface="Calibri"/>
              </a:rPr>
              <a:t>McLay</a:t>
            </a:r>
            <a:r>
              <a:rPr lang="es-AR" sz="1500" b="0" strike="noStrike" spc="-1" dirty="0">
                <a:solidFill>
                  <a:srgbClr val="000000"/>
                </a:solidFill>
                <a:uFill>
                  <a:solidFill>
                    <a:srgbClr val="FFFFFF"/>
                  </a:solidFill>
                </a:uFill>
                <a:latin typeface="Calibri"/>
              </a:rPr>
              <a:t> K, McPherson JD, </a:t>
            </a:r>
            <a:r>
              <a:rPr lang="es-AR" sz="1500" b="0" strike="noStrike" spc="-1" dirty="0" err="1">
                <a:solidFill>
                  <a:srgbClr val="000000"/>
                </a:solidFill>
                <a:uFill>
                  <a:solidFill>
                    <a:srgbClr val="FFFFFF"/>
                  </a:solidFill>
                </a:uFill>
                <a:latin typeface="Calibri"/>
              </a:rPr>
              <a:t>Meldrim</a:t>
            </a:r>
            <a:r>
              <a:rPr lang="es-AR" sz="1500" b="0" strike="noStrike" spc="-1" dirty="0">
                <a:solidFill>
                  <a:srgbClr val="000000"/>
                </a:solidFill>
                <a:uFill>
                  <a:solidFill>
                    <a:srgbClr val="FFFFFF"/>
                  </a:solidFill>
                </a:uFill>
                <a:latin typeface="Calibri"/>
              </a:rPr>
              <a:t> J, </a:t>
            </a:r>
            <a:r>
              <a:rPr lang="es-AR" sz="1500" b="0" strike="noStrike" spc="-1" dirty="0" err="1">
                <a:solidFill>
                  <a:srgbClr val="000000"/>
                </a:solidFill>
                <a:uFill>
                  <a:solidFill>
                    <a:srgbClr val="FFFFFF"/>
                  </a:solidFill>
                </a:uFill>
                <a:latin typeface="Calibri"/>
              </a:rPr>
              <a:t>Meredith</a:t>
            </a:r>
            <a:r>
              <a:rPr lang="es-AR" sz="1500" b="0" strike="noStrike" spc="-1" dirty="0">
                <a:solidFill>
                  <a:srgbClr val="000000"/>
                </a:solidFill>
                <a:uFill>
                  <a:solidFill>
                    <a:srgbClr val="FFFFFF"/>
                  </a:solidFill>
                </a:uFill>
                <a:latin typeface="Calibri"/>
              </a:rPr>
              <a:t> B, </a:t>
            </a:r>
            <a:r>
              <a:rPr lang="es-AR" sz="1500" b="0" strike="noStrike" spc="-1" dirty="0" err="1">
                <a:solidFill>
                  <a:srgbClr val="000000"/>
                </a:solidFill>
                <a:uFill>
                  <a:solidFill>
                    <a:srgbClr val="FFFFFF"/>
                  </a:solidFill>
                </a:uFill>
                <a:latin typeface="Calibri"/>
              </a:rPr>
              <a:t>Mesirov</a:t>
            </a:r>
            <a:r>
              <a:rPr lang="es-AR" sz="1500" b="0" strike="noStrike" spc="-1" dirty="0">
                <a:solidFill>
                  <a:srgbClr val="000000"/>
                </a:solidFill>
                <a:uFill>
                  <a:solidFill>
                    <a:srgbClr val="FFFFFF"/>
                  </a:solidFill>
                </a:uFill>
                <a:latin typeface="Calibri"/>
              </a:rPr>
              <a:t> JP, Miller W, </a:t>
            </a:r>
            <a:r>
              <a:rPr lang="es-AR" sz="1500" b="0" strike="noStrike" spc="-1" dirty="0" err="1">
                <a:solidFill>
                  <a:srgbClr val="000000"/>
                </a:solidFill>
                <a:uFill>
                  <a:solidFill>
                    <a:srgbClr val="FFFFFF"/>
                  </a:solidFill>
                </a:uFill>
                <a:latin typeface="Calibri"/>
              </a:rPr>
              <a:t>Miner</a:t>
            </a:r>
            <a:r>
              <a:rPr lang="es-AR" sz="1500" b="0" strike="noStrike" spc="-1" dirty="0">
                <a:solidFill>
                  <a:srgbClr val="000000"/>
                </a:solidFill>
                <a:uFill>
                  <a:solidFill>
                    <a:srgbClr val="FFFFFF"/>
                  </a:solidFill>
                </a:uFill>
                <a:latin typeface="Calibri"/>
              </a:rPr>
              <a:t> TL, </a:t>
            </a:r>
            <a:r>
              <a:rPr lang="es-AR" sz="1500" b="0" strike="noStrike" spc="-1" dirty="0" err="1">
                <a:solidFill>
                  <a:srgbClr val="000000"/>
                </a:solidFill>
                <a:uFill>
                  <a:solidFill>
                    <a:srgbClr val="FFFFFF"/>
                  </a:solidFill>
                </a:uFill>
                <a:latin typeface="Calibri"/>
              </a:rPr>
              <a:t>Mongin</a:t>
            </a:r>
            <a:r>
              <a:rPr lang="es-AR" sz="1500" b="0" strike="noStrike" spc="-1" dirty="0">
                <a:solidFill>
                  <a:srgbClr val="000000"/>
                </a:solidFill>
                <a:uFill>
                  <a:solidFill>
                    <a:srgbClr val="FFFFFF"/>
                  </a:solidFill>
                </a:uFill>
                <a:latin typeface="Calibri"/>
              </a:rPr>
              <a:t> E, Montgomery KT, Morgan M, </a:t>
            </a:r>
            <a:r>
              <a:rPr lang="es-AR" sz="1500" b="0" strike="noStrike" spc="-1" dirty="0" err="1">
                <a:solidFill>
                  <a:srgbClr val="000000"/>
                </a:solidFill>
                <a:uFill>
                  <a:solidFill>
                    <a:srgbClr val="FFFFFF"/>
                  </a:solidFill>
                </a:uFill>
                <a:latin typeface="Calibri"/>
              </a:rPr>
              <a:t>Mott</a:t>
            </a:r>
            <a:r>
              <a:rPr lang="es-AR" sz="1500" b="0" strike="noStrike" spc="-1" dirty="0">
                <a:solidFill>
                  <a:srgbClr val="000000"/>
                </a:solidFill>
                <a:uFill>
                  <a:solidFill>
                    <a:srgbClr val="FFFFFF"/>
                  </a:solidFill>
                </a:uFill>
                <a:latin typeface="Calibri"/>
              </a:rPr>
              <a:t> R, </a:t>
            </a:r>
            <a:r>
              <a:rPr lang="es-AR" sz="1500" b="0" strike="noStrike" spc="-1" dirty="0" err="1">
                <a:solidFill>
                  <a:srgbClr val="000000"/>
                </a:solidFill>
                <a:uFill>
                  <a:solidFill>
                    <a:srgbClr val="FFFFFF"/>
                  </a:solidFill>
                </a:uFill>
                <a:latin typeface="Calibri"/>
              </a:rPr>
              <a:t>Mullikin</a:t>
            </a:r>
            <a:r>
              <a:rPr lang="es-AR" sz="1500" b="0" strike="noStrike" spc="-1" dirty="0">
                <a:solidFill>
                  <a:srgbClr val="000000"/>
                </a:solidFill>
                <a:uFill>
                  <a:solidFill>
                    <a:srgbClr val="FFFFFF"/>
                  </a:solidFill>
                </a:uFill>
                <a:latin typeface="Calibri"/>
              </a:rPr>
              <a:t> JC, </a:t>
            </a:r>
            <a:r>
              <a:rPr lang="es-AR" sz="1500" b="0" strike="noStrike" spc="-1" dirty="0" err="1">
                <a:solidFill>
                  <a:srgbClr val="000000"/>
                </a:solidFill>
                <a:uFill>
                  <a:solidFill>
                    <a:srgbClr val="FFFFFF"/>
                  </a:solidFill>
                </a:uFill>
                <a:latin typeface="Calibri"/>
              </a:rPr>
              <a:t>Muzny</a:t>
            </a:r>
            <a:r>
              <a:rPr lang="es-AR" sz="1500" b="0" strike="noStrike" spc="-1" dirty="0">
                <a:solidFill>
                  <a:srgbClr val="000000"/>
                </a:solidFill>
                <a:uFill>
                  <a:solidFill>
                    <a:srgbClr val="FFFFFF"/>
                  </a:solidFill>
                </a:uFill>
                <a:latin typeface="Calibri"/>
              </a:rPr>
              <a:t> DM, Nash WE, Nelson JO, </a:t>
            </a:r>
            <a:r>
              <a:rPr lang="es-AR" sz="1500" b="0" strike="noStrike" spc="-1" dirty="0" err="1">
                <a:solidFill>
                  <a:srgbClr val="000000"/>
                </a:solidFill>
                <a:uFill>
                  <a:solidFill>
                    <a:srgbClr val="FFFFFF"/>
                  </a:solidFill>
                </a:uFill>
                <a:latin typeface="Calibri"/>
              </a:rPr>
              <a:t>Nhan</a:t>
            </a:r>
            <a:r>
              <a:rPr lang="es-AR" sz="1500" b="0" strike="noStrike" spc="-1" dirty="0">
                <a:solidFill>
                  <a:srgbClr val="000000"/>
                </a:solidFill>
                <a:uFill>
                  <a:solidFill>
                    <a:srgbClr val="FFFFFF"/>
                  </a:solidFill>
                </a:uFill>
                <a:latin typeface="Calibri"/>
              </a:rPr>
              <a:t> MN, Nicol R, </a:t>
            </a:r>
            <a:r>
              <a:rPr lang="es-AR" sz="1500" b="0" strike="noStrike" spc="-1" dirty="0" err="1">
                <a:solidFill>
                  <a:srgbClr val="000000"/>
                </a:solidFill>
                <a:uFill>
                  <a:solidFill>
                    <a:srgbClr val="FFFFFF"/>
                  </a:solidFill>
                </a:uFill>
                <a:latin typeface="Calibri"/>
              </a:rPr>
              <a:t>Ning</a:t>
            </a:r>
            <a:r>
              <a:rPr lang="es-AR" sz="1500" b="0" strike="noStrike" spc="-1" dirty="0">
                <a:solidFill>
                  <a:srgbClr val="000000"/>
                </a:solidFill>
                <a:uFill>
                  <a:solidFill>
                    <a:srgbClr val="FFFFFF"/>
                  </a:solidFill>
                </a:uFill>
                <a:latin typeface="Calibri"/>
              </a:rPr>
              <a:t> Z, </a:t>
            </a:r>
            <a:r>
              <a:rPr lang="es-AR" sz="1500" b="0" strike="noStrike" spc="-1" dirty="0" err="1">
                <a:solidFill>
                  <a:srgbClr val="000000"/>
                </a:solidFill>
                <a:uFill>
                  <a:solidFill>
                    <a:srgbClr val="FFFFFF"/>
                  </a:solidFill>
                </a:uFill>
                <a:latin typeface="Calibri"/>
              </a:rPr>
              <a:t>Nusbaum</a:t>
            </a:r>
            <a:r>
              <a:rPr lang="es-AR" sz="1500" b="0" strike="noStrike" spc="-1" dirty="0">
                <a:solidFill>
                  <a:srgbClr val="000000"/>
                </a:solidFill>
                <a:uFill>
                  <a:solidFill>
                    <a:srgbClr val="FFFFFF"/>
                  </a:solidFill>
                </a:uFill>
                <a:latin typeface="Calibri"/>
              </a:rPr>
              <a:t> C, </a:t>
            </a:r>
            <a:r>
              <a:rPr lang="es-AR" sz="1500" b="0" strike="noStrike" spc="-1" dirty="0" err="1">
                <a:solidFill>
                  <a:srgbClr val="000000"/>
                </a:solidFill>
                <a:uFill>
                  <a:solidFill>
                    <a:srgbClr val="FFFFFF"/>
                  </a:solidFill>
                </a:uFill>
                <a:latin typeface="Calibri"/>
              </a:rPr>
              <a:t>O’Connor</a:t>
            </a:r>
            <a:r>
              <a:rPr lang="es-AR" sz="1500" b="0" strike="noStrike" spc="-1" dirty="0">
                <a:solidFill>
                  <a:srgbClr val="000000"/>
                </a:solidFill>
                <a:uFill>
                  <a:solidFill>
                    <a:srgbClr val="FFFFFF"/>
                  </a:solidFill>
                </a:uFill>
                <a:latin typeface="Calibri"/>
              </a:rPr>
              <a:t> MJ, </a:t>
            </a:r>
            <a:r>
              <a:rPr lang="es-AR" sz="1500" b="0" strike="noStrike" spc="-1" dirty="0" err="1">
                <a:solidFill>
                  <a:srgbClr val="000000"/>
                </a:solidFill>
                <a:uFill>
                  <a:solidFill>
                    <a:srgbClr val="FFFFFF"/>
                  </a:solidFill>
                </a:uFill>
                <a:latin typeface="Calibri"/>
              </a:rPr>
              <a:t>Okazaki</a:t>
            </a:r>
            <a:r>
              <a:rPr lang="es-AR" sz="1500" b="0" strike="noStrike" spc="-1" dirty="0">
                <a:solidFill>
                  <a:srgbClr val="000000"/>
                </a:solidFill>
                <a:uFill>
                  <a:solidFill>
                    <a:srgbClr val="FFFFFF"/>
                  </a:solidFill>
                </a:uFill>
                <a:latin typeface="Calibri"/>
              </a:rPr>
              <a:t> Y, Oliver K, </a:t>
            </a:r>
            <a:r>
              <a:rPr lang="es-AR" sz="1500" b="0" strike="noStrike" spc="-1" dirty="0" err="1">
                <a:solidFill>
                  <a:srgbClr val="000000"/>
                </a:solidFill>
                <a:uFill>
                  <a:solidFill>
                    <a:srgbClr val="FFFFFF"/>
                  </a:solidFill>
                </a:uFill>
                <a:latin typeface="Calibri"/>
              </a:rPr>
              <a:t>Overton-Larty</a:t>
            </a:r>
            <a:r>
              <a:rPr lang="es-AR" sz="1500" b="0" strike="noStrike" spc="-1" dirty="0">
                <a:solidFill>
                  <a:srgbClr val="000000"/>
                </a:solidFill>
                <a:uFill>
                  <a:solidFill>
                    <a:srgbClr val="FFFFFF"/>
                  </a:solidFill>
                </a:uFill>
                <a:latin typeface="Calibri"/>
              </a:rPr>
              <a:t> E, </a:t>
            </a:r>
            <a:r>
              <a:rPr lang="es-AR" sz="1500" b="0" strike="noStrike" spc="-1" dirty="0" err="1">
                <a:solidFill>
                  <a:srgbClr val="000000"/>
                </a:solidFill>
                <a:uFill>
                  <a:solidFill>
                    <a:srgbClr val="FFFFFF"/>
                  </a:solidFill>
                </a:uFill>
                <a:latin typeface="Calibri"/>
              </a:rPr>
              <a:t>Pachter</a:t>
            </a:r>
            <a:r>
              <a:rPr lang="es-AR" sz="1500" b="0" strike="noStrike" spc="-1" dirty="0">
                <a:solidFill>
                  <a:srgbClr val="000000"/>
                </a:solidFill>
                <a:uFill>
                  <a:solidFill>
                    <a:srgbClr val="FFFFFF"/>
                  </a:solidFill>
                </a:uFill>
                <a:latin typeface="Calibri"/>
              </a:rPr>
              <a:t> L, Parra G, </a:t>
            </a:r>
            <a:r>
              <a:rPr lang="es-AR" sz="1500" b="0" strike="noStrike" spc="-1" dirty="0" err="1">
                <a:solidFill>
                  <a:srgbClr val="000000"/>
                </a:solidFill>
                <a:uFill>
                  <a:solidFill>
                    <a:srgbClr val="FFFFFF"/>
                  </a:solidFill>
                </a:uFill>
                <a:latin typeface="Calibri"/>
              </a:rPr>
              <a:t>Pepin</a:t>
            </a:r>
            <a:r>
              <a:rPr lang="es-AR" sz="1500" b="0" strike="noStrike" spc="-1" dirty="0">
                <a:solidFill>
                  <a:srgbClr val="000000"/>
                </a:solidFill>
                <a:uFill>
                  <a:solidFill>
                    <a:srgbClr val="FFFFFF"/>
                  </a:solidFill>
                </a:uFill>
                <a:latin typeface="Calibri"/>
              </a:rPr>
              <a:t> KH, Peterson J, </a:t>
            </a:r>
            <a:r>
              <a:rPr lang="es-AR" sz="1500" b="0" strike="noStrike" spc="-1" dirty="0" err="1">
                <a:solidFill>
                  <a:srgbClr val="000000"/>
                </a:solidFill>
                <a:uFill>
                  <a:solidFill>
                    <a:srgbClr val="FFFFFF"/>
                  </a:solidFill>
                </a:uFill>
                <a:latin typeface="Calibri"/>
              </a:rPr>
              <a:t>Pevzner</a:t>
            </a:r>
            <a:r>
              <a:rPr lang="es-AR" sz="1500" b="0" strike="noStrike" spc="-1" dirty="0">
                <a:solidFill>
                  <a:srgbClr val="000000"/>
                </a:solidFill>
                <a:uFill>
                  <a:solidFill>
                    <a:srgbClr val="FFFFFF"/>
                  </a:solidFill>
                </a:uFill>
                <a:latin typeface="Calibri"/>
              </a:rPr>
              <a:t> P, </a:t>
            </a:r>
            <a:r>
              <a:rPr lang="es-AR" sz="1500" b="0" strike="noStrike" spc="-1" dirty="0" err="1">
                <a:solidFill>
                  <a:srgbClr val="000000"/>
                </a:solidFill>
                <a:uFill>
                  <a:solidFill>
                    <a:srgbClr val="FFFFFF"/>
                  </a:solidFill>
                </a:uFill>
                <a:latin typeface="Calibri"/>
              </a:rPr>
              <a:t>Plumb</a:t>
            </a:r>
            <a:r>
              <a:rPr lang="es-AR" sz="1500" b="0" strike="noStrike" spc="-1" dirty="0">
                <a:solidFill>
                  <a:srgbClr val="000000"/>
                </a:solidFill>
                <a:uFill>
                  <a:solidFill>
                    <a:srgbClr val="FFFFFF"/>
                  </a:solidFill>
                </a:uFill>
                <a:latin typeface="Calibri"/>
              </a:rPr>
              <a:t> R, </a:t>
            </a:r>
            <a:r>
              <a:rPr lang="es-AR" sz="1500" b="0" strike="noStrike" spc="-1" dirty="0" err="1">
                <a:solidFill>
                  <a:srgbClr val="000000"/>
                </a:solidFill>
                <a:uFill>
                  <a:solidFill>
                    <a:srgbClr val="FFFFFF"/>
                  </a:solidFill>
                </a:uFill>
                <a:latin typeface="Calibri"/>
              </a:rPr>
              <a:t>Pohl</a:t>
            </a:r>
            <a:r>
              <a:rPr lang="es-AR" sz="1500" b="0" strike="noStrike" spc="-1" dirty="0">
                <a:solidFill>
                  <a:srgbClr val="000000"/>
                </a:solidFill>
                <a:uFill>
                  <a:solidFill>
                    <a:srgbClr val="FFFFFF"/>
                  </a:solidFill>
                </a:uFill>
                <a:latin typeface="Calibri"/>
              </a:rPr>
              <a:t> CS, </a:t>
            </a:r>
            <a:r>
              <a:rPr lang="es-AR" sz="1500" b="0" strike="noStrike" spc="-1" dirty="0" err="1">
                <a:solidFill>
                  <a:srgbClr val="000000"/>
                </a:solidFill>
                <a:uFill>
                  <a:solidFill>
                    <a:srgbClr val="FFFFFF"/>
                  </a:solidFill>
                </a:uFill>
                <a:latin typeface="Calibri"/>
              </a:rPr>
              <a:t>Poliakov</a:t>
            </a:r>
            <a:r>
              <a:rPr lang="es-AR" sz="1500" b="0" strike="noStrike" spc="-1" dirty="0">
                <a:solidFill>
                  <a:srgbClr val="000000"/>
                </a:solidFill>
                <a:uFill>
                  <a:solidFill>
                    <a:srgbClr val="FFFFFF"/>
                  </a:solidFill>
                </a:uFill>
                <a:latin typeface="Calibri"/>
              </a:rPr>
              <a:t> A, Ponce TC, </a:t>
            </a:r>
            <a:r>
              <a:rPr lang="es-AR" sz="1500" b="0" strike="noStrike" spc="-1" dirty="0" err="1">
                <a:solidFill>
                  <a:srgbClr val="000000"/>
                </a:solidFill>
                <a:uFill>
                  <a:solidFill>
                    <a:srgbClr val="FFFFFF"/>
                  </a:solidFill>
                </a:uFill>
                <a:latin typeface="Calibri"/>
              </a:rPr>
              <a:t>Ponting</a:t>
            </a:r>
            <a:r>
              <a:rPr lang="es-AR" sz="1500" b="0" strike="noStrike" spc="-1" dirty="0">
                <a:solidFill>
                  <a:srgbClr val="000000"/>
                </a:solidFill>
                <a:uFill>
                  <a:solidFill>
                    <a:srgbClr val="FFFFFF"/>
                  </a:solidFill>
                </a:uFill>
                <a:latin typeface="Calibri"/>
              </a:rPr>
              <a:t> CP, Potter S, </a:t>
            </a:r>
            <a:r>
              <a:rPr lang="es-AR" sz="1500" b="0" strike="noStrike" spc="-1" dirty="0" err="1">
                <a:solidFill>
                  <a:srgbClr val="000000"/>
                </a:solidFill>
                <a:uFill>
                  <a:solidFill>
                    <a:srgbClr val="FFFFFF"/>
                  </a:solidFill>
                </a:uFill>
                <a:latin typeface="Calibri"/>
              </a:rPr>
              <a:t>Quail</a:t>
            </a:r>
            <a:r>
              <a:rPr lang="es-AR" sz="1500" b="0" strike="noStrike" spc="-1" dirty="0">
                <a:solidFill>
                  <a:srgbClr val="000000"/>
                </a:solidFill>
                <a:uFill>
                  <a:solidFill>
                    <a:srgbClr val="FFFFFF"/>
                  </a:solidFill>
                </a:uFill>
                <a:latin typeface="Calibri"/>
              </a:rPr>
              <a:t> M, </a:t>
            </a:r>
            <a:r>
              <a:rPr lang="es-AR" sz="1500" b="0" strike="noStrike" spc="-1" dirty="0" err="1">
                <a:solidFill>
                  <a:srgbClr val="000000"/>
                </a:solidFill>
                <a:uFill>
                  <a:solidFill>
                    <a:srgbClr val="FFFFFF"/>
                  </a:solidFill>
                </a:uFill>
                <a:latin typeface="Calibri"/>
              </a:rPr>
              <a:t>Reymond</a:t>
            </a:r>
            <a:r>
              <a:rPr lang="es-AR" sz="1500" b="0" strike="noStrike" spc="-1" dirty="0">
                <a:solidFill>
                  <a:srgbClr val="000000"/>
                </a:solidFill>
                <a:uFill>
                  <a:solidFill>
                    <a:srgbClr val="FFFFFF"/>
                  </a:solidFill>
                </a:uFill>
                <a:latin typeface="Calibri"/>
              </a:rPr>
              <a:t> A, Roe BA, </a:t>
            </a:r>
            <a:r>
              <a:rPr lang="es-AR" sz="1500" b="0" strike="noStrike" spc="-1" dirty="0" err="1">
                <a:solidFill>
                  <a:srgbClr val="000000"/>
                </a:solidFill>
                <a:uFill>
                  <a:solidFill>
                    <a:srgbClr val="FFFFFF"/>
                  </a:solidFill>
                </a:uFill>
                <a:latin typeface="Calibri"/>
              </a:rPr>
              <a:t>Roskin</a:t>
            </a:r>
            <a:r>
              <a:rPr lang="es-AR" sz="1500" b="0" strike="noStrike" spc="-1" dirty="0">
                <a:solidFill>
                  <a:srgbClr val="000000"/>
                </a:solidFill>
                <a:uFill>
                  <a:solidFill>
                    <a:srgbClr val="FFFFFF"/>
                  </a:solidFill>
                </a:uFill>
                <a:latin typeface="Calibri"/>
              </a:rPr>
              <a:t> KM, </a:t>
            </a:r>
            <a:r>
              <a:rPr lang="es-AR" sz="1500" b="0" strike="noStrike" spc="-1" dirty="0" err="1">
                <a:solidFill>
                  <a:srgbClr val="000000"/>
                </a:solidFill>
                <a:uFill>
                  <a:solidFill>
                    <a:srgbClr val="FFFFFF"/>
                  </a:solidFill>
                </a:uFill>
                <a:latin typeface="Calibri"/>
              </a:rPr>
              <a:t>Rubin</a:t>
            </a:r>
            <a:r>
              <a:rPr lang="es-AR" sz="1500" b="0" strike="noStrike" spc="-1" dirty="0">
                <a:solidFill>
                  <a:srgbClr val="000000"/>
                </a:solidFill>
                <a:uFill>
                  <a:solidFill>
                    <a:srgbClr val="FFFFFF"/>
                  </a:solidFill>
                </a:uFill>
                <a:latin typeface="Calibri"/>
              </a:rPr>
              <a:t> EM, </a:t>
            </a:r>
            <a:r>
              <a:rPr lang="es-AR" sz="1500" b="0" strike="noStrike" spc="-1" dirty="0" err="1">
                <a:solidFill>
                  <a:srgbClr val="000000"/>
                </a:solidFill>
                <a:uFill>
                  <a:solidFill>
                    <a:srgbClr val="FFFFFF"/>
                  </a:solidFill>
                </a:uFill>
                <a:latin typeface="Calibri"/>
              </a:rPr>
              <a:t>Rust</a:t>
            </a:r>
            <a:r>
              <a:rPr lang="es-AR" sz="1500" b="0" strike="noStrike" spc="-1" dirty="0">
                <a:solidFill>
                  <a:srgbClr val="000000"/>
                </a:solidFill>
                <a:uFill>
                  <a:solidFill>
                    <a:srgbClr val="FFFFFF"/>
                  </a:solidFill>
                </a:uFill>
                <a:latin typeface="Calibri"/>
              </a:rPr>
              <a:t> AG, Santos R, </a:t>
            </a:r>
            <a:r>
              <a:rPr lang="es-AR" sz="1500" b="0" strike="noStrike" spc="-1" dirty="0" err="1">
                <a:solidFill>
                  <a:srgbClr val="000000"/>
                </a:solidFill>
                <a:uFill>
                  <a:solidFill>
                    <a:srgbClr val="FFFFFF"/>
                  </a:solidFill>
                </a:uFill>
                <a:latin typeface="Calibri"/>
              </a:rPr>
              <a:t>Sapojnikov</a:t>
            </a:r>
            <a:r>
              <a:rPr lang="es-AR" sz="1500" b="0" strike="noStrike" spc="-1" dirty="0">
                <a:solidFill>
                  <a:srgbClr val="000000"/>
                </a:solidFill>
                <a:uFill>
                  <a:solidFill>
                    <a:srgbClr val="FFFFFF"/>
                  </a:solidFill>
                </a:uFill>
                <a:latin typeface="Calibri"/>
              </a:rPr>
              <a:t> V, </a:t>
            </a:r>
            <a:r>
              <a:rPr lang="es-AR" sz="1500" b="0" strike="noStrike" spc="-1" dirty="0" err="1">
                <a:solidFill>
                  <a:srgbClr val="000000"/>
                </a:solidFill>
                <a:uFill>
                  <a:solidFill>
                    <a:srgbClr val="FFFFFF"/>
                  </a:solidFill>
                </a:uFill>
                <a:latin typeface="Calibri"/>
              </a:rPr>
              <a:t>Schultz</a:t>
            </a:r>
            <a:r>
              <a:rPr lang="es-AR" sz="1500" b="0" strike="noStrike" spc="-1" dirty="0">
                <a:solidFill>
                  <a:srgbClr val="000000"/>
                </a:solidFill>
                <a:uFill>
                  <a:solidFill>
                    <a:srgbClr val="FFFFFF"/>
                  </a:solidFill>
                </a:uFill>
                <a:latin typeface="Calibri"/>
              </a:rPr>
              <a:t> B, </a:t>
            </a:r>
            <a:r>
              <a:rPr lang="es-AR" sz="1500" b="0" strike="noStrike" spc="-1" dirty="0" err="1">
                <a:solidFill>
                  <a:srgbClr val="000000"/>
                </a:solidFill>
                <a:uFill>
                  <a:solidFill>
                    <a:srgbClr val="FFFFFF"/>
                  </a:solidFill>
                </a:uFill>
                <a:latin typeface="Calibri"/>
              </a:rPr>
              <a:t>Schultz</a:t>
            </a:r>
            <a:r>
              <a:rPr lang="es-AR" sz="1500" b="0" strike="noStrike" spc="-1" dirty="0">
                <a:solidFill>
                  <a:srgbClr val="000000"/>
                </a:solidFill>
                <a:uFill>
                  <a:solidFill>
                    <a:srgbClr val="FFFFFF"/>
                  </a:solidFill>
                </a:uFill>
                <a:latin typeface="Calibri"/>
              </a:rPr>
              <a:t> J, </a:t>
            </a:r>
            <a:r>
              <a:rPr lang="es-AR" sz="1500" b="0" strike="noStrike" spc="-1" dirty="0" err="1">
                <a:solidFill>
                  <a:srgbClr val="000000"/>
                </a:solidFill>
                <a:uFill>
                  <a:solidFill>
                    <a:srgbClr val="FFFFFF"/>
                  </a:solidFill>
                </a:uFill>
                <a:latin typeface="Calibri"/>
              </a:rPr>
              <a:t>Schwartz</a:t>
            </a:r>
            <a:r>
              <a:rPr lang="es-AR" sz="1500" b="0" strike="noStrike" spc="-1" dirty="0">
                <a:solidFill>
                  <a:srgbClr val="000000"/>
                </a:solidFill>
                <a:uFill>
                  <a:solidFill>
                    <a:srgbClr val="FFFFFF"/>
                  </a:solidFill>
                </a:uFill>
                <a:latin typeface="Calibri"/>
              </a:rPr>
              <a:t> MS, </a:t>
            </a:r>
            <a:r>
              <a:rPr lang="es-AR" sz="1500" b="0" strike="noStrike" spc="-1" dirty="0" err="1">
                <a:solidFill>
                  <a:srgbClr val="000000"/>
                </a:solidFill>
                <a:uFill>
                  <a:solidFill>
                    <a:srgbClr val="FFFFFF"/>
                  </a:solidFill>
                </a:uFill>
                <a:latin typeface="Calibri"/>
              </a:rPr>
              <a:t>Schwartz</a:t>
            </a:r>
            <a:r>
              <a:rPr lang="es-AR" sz="1500" b="0" strike="noStrike" spc="-1" dirty="0">
                <a:solidFill>
                  <a:srgbClr val="000000"/>
                </a:solidFill>
                <a:uFill>
                  <a:solidFill>
                    <a:srgbClr val="FFFFFF"/>
                  </a:solidFill>
                </a:uFill>
                <a:latin typeface="Calibri"/>
              </a:rPr>
              <a:t> S, Scott C, </a:t>
            </a:r>
            <a:r>
              <a:rPr lang="es-AR" sz="1500" b="0" strike="noStrike" spc="-1" dirty="0" err="1">
                <a:solidFill>
                  <a:srgbClr val="000000"/>
                </a:solidFill>
                <a:uFill>
                  <a:solidFill>
                    <a:srgbClr val="FFFFFF"/>
                  </a:solidFill>
                </a:uFill>
                <a:latin typeface="Calibri"/>
              </a:rPr>
              <a:t>Seaman</a:t>
            </a:r>
            <a:r>
              <a:rPr lang="es-AR" sz="1500" b="0" strike="noStrike" spc="-1" dirty="0">
                <a:solidFill>
                  <a:srgbClr val="000000"/>
                </a:solidFill>
                <a:uFill>
                  <a:solidFill>
                    <a:srgbClr val="FFFFFF"/>
                  </a:solidFill>
                </a:uFill>
                <a:latin typeface="Calibri"/>
              </a:rPr>
              <a:t> S, </a:t>
            </a:r>
            <a:r>
              <a:rPr lang="es-AR" sz="1500" b="0" strike="noStrike" spc="-1" dirty="0" err="1">
                <a:solidFill>
                  <a:srgbClr val="000000"/>
                </a:solidFill>
                <a:uFill>
                  <a:solidFill>
                    <a:srgbClr val="FFFFFF"/>
                  </a:solidFill>
                </a:uFill>
                <a:latin typeface="Calibri"/>
              </a:rPr>
              <a:t>Searle</a:t>
            </a:r>
            <a:r>
              <a:rPr lang="es-AR" sz="1500" b="0" strike="noStrike" spc="-1" dirty="0">
                <a:solidFill>
                  <a:srgbClr val="000000"/>
                </a:solidFill>
                <a:uFill>
                  <a:solidFill>
                    <a:srgbClr val="FFFFFF"/>
                  </a:solidFill>
                </a:uFill>
                <a:latin typeface="Calibri"/>
              </a:rPr>
              <a:t> S, </a:t>
            </a:r>
            <a:r>
              <a:rPr lang="es-AR" sz="1500" b="0" strike="noStrike" spc="-1" dirty="0" err="1">
                <a:solidFill>
                  <a:srgbClr val="000000"/>
                </a:solidFill>
                <a:uFill>
                  <a:solidFill>
                    <a:srgbClr val="FFFFFF"/>
                  </a:solidFill>
                </a:uFill>
                <a:latin typeface="Calibri"/>
              </a:rPr>
              <a:t>Sharpe</a:t>
            </a:r>
            <a:r>
              <a:rPr lang="es-AR" sz="1500" b="0" strike="noStrike" spc="-1" dirty="0">
                <a:solidFill>
                  <a:srgbClr val="000000"/>
                </a:solidFill>
                <a:uFill>
                  <a:solidFill>
                    <a:srgbClr val="FFFFFF"/>
                  </a:solidFill>
                </a:uFill>
                <a:latin typeface="Calibri"/>
              </a:rPr>
              <a:t> T, Sheridan A, </a:t>
            </a:r>
            <a:r>
              <a:rPr lang="es-AR" sz="1500" b="0" strike="noStrike" spc="-1" dirty="0" err="1">
                <a:solidFill>
                  <a:srgbClr val="000000"/>
                </a:solidFill>
                <a:uFill>
                  <a:solidFill>
                    <a:srgbClr val="FFFFFF"/>
                  </a:solidFill>
                </a:uFill>
                <a:latin typeface="Calibri"/>
              </a:rPr>
              <a:t>Shownkeen</a:t>
            </a:r>
            <a:r>
              <a:rPr lang="es-AR" sz="1500" b="0" strike="noStrike" spc="-1" dirty="0">
                <a:solidFill>
                  <a:srgbClr val="000000"/>
                </a:solidFill>
                <a:uFill>
                  <a:solidFill>
                    <a:srgbClr val="FFFFFF"/>
                  </a:solidFill>
                </a:uFill>
                <a:latin typeface="Calibri"/>
              </a:rPr>
              <a:t> R, </a:t>
            </a:r>
            <a:r>
              <a:rPr lang="es-AR" sz="1500" b="0" strike="noStrike" spc="-1" dirty="0" err="1">
                <a:solidFill>
                  <a:srgbClr val="000000"/>
                </a:solidFill>
                <a:uFill>
                  <a:solidFill>
                    <a:srgbClr val="FFFFFF"/>
                  </a:solidFill>
                </a:uFill>
                <a:latin typeface="Calibri"/>
              </a:rPr>
              <a:t>Sims</a:t>
            </a:r>
            <a:r>
              <a:rPr lang="es-AR" sz="1500" b="0" strike="noStrike" spc="-1" dirty="0">
                <a:solidFill>
                  <a:srgbClr val="000000"/>
                </a:solidFill>
                <a:uFill>
                  <a:solidFill>
                    <a:srgbClr val="FFFFFF"/>
                  </a:solidFill>
                </a:uFill>
                <a:latin typeface="Calibri"/>
              </a:rPr>
              <a:t> S, Singer JB, </a:t>
            </a:r>
            <a:r>
              <a:rPr lang="es-AR" sz="1500" b="0" strike="noStrike" spc="-1" dirty="0" err="1">
                <a:solidFill>
                  <a:srgbClr val="000000"/>
                </a:solidFill>
                <a:uFill>
                  <a:solidFill>
                    <a:srgbClr val="FFFFFF"/>
                  </a:solidFill>
                </a:uFill>
                <a:latin typeface="Calibri"/>
              </a:rPr>
              <a:t>Slater</a:t>
            </a:r>
            <a:r>
              <a:rPr lang="es-AR" sz="1500" b="0" strike="noStrike" spc="-1" dirty="0">
                <a:solidFill>
                  <a:srgbClr val="000000"/>
                </a:solidFill>
                <a:uFill>
                  <a:solidFill>
                    <a:srgbClr val="FFFFFF"/>
                  </a:solidFill>
                </a:uFill>
                <a:latin typeface="Calibri"/>
              </a:rPr>
              <a:t> G, </a:t>
            </a:r>
            <a:r>
              <a:rPr lang="es-AR" sz="1500" b="0" strike="noStrike" spc="-1" dirty="0" err="1">
                <a:solidFill>
                  <a:srgbClr val="000000"/>
                </a:solidFill>
                <a:uFill>
                  <a:solidFill>
                    <a:srgbClr val="FFFFFF"/>
                  </a:solidFill>
                </a:uFill>
                <a:latin typeface="Calibri"/>
              </a:rPr>
              <a:t>Smit</a:t>
            </a:r>
            <a:r>
              <a:rPr lang="es-AR" sz="1500" b="0" strike="noStrike" spc="-1" dirty="0">
                <a:solidFill>
                  <a:srgbClr val="000000"/>
                </a:solidFill>
                <a:uFill>
                  <a:solidFill>
                    <a:srgbClr val="FFFFFF"/>
                  </a:solidFill>
                </a:uFill>
                <a:latin typeface="Calibri"/>
              </a:rPr>
              <a:t> A, Smith DR, Spencer B, </a:t>
            </a:r>
            <a:r>
              <a:rPr lang="es-AR" sz="1500" b="0" strike="noStrike" spc="-1" dirty="0" err="1">
                <a:solidFill>
                  <a:srgbClr val="000000"/>
                </a:solidFill>
                <a:uFill>
                  <a:solidFill>
                    <a:srgbClr val="FFFFFF"/>
                  </a:solidFill>
                </a:uFill>
                <a:latin typeface="Calibri"/>
              </a:rPr>
              <a:t>Stabenau</a:t>
            </a:r>
            <a:r>
              <a:rPr lang="es-AR" sz="1500" b="0" strike="noStrike" spc="-1" dirty="0">
                <a:solidFill>
                  <a:srgbClr val="000000"/>
                </a:solidFill>
                <a:uFill>
                  <a:solidFill>
                    <a:srgbClr val="FFFFFF"/>
                  </a:solidFill>
                </a:uFill>
                <a:latin typeface="Calibri"/>
              </a:rPr>
              <a:t> A, </a:t>
            </a:r>
            <a:r>
              <a:rPr lang="es-AR" sz="1500" b="0" strike="noStrike" spc="-1" dirty="0" err="1">
                <a:solidFill>
                  <a:srgbClr val="000000"/>
                </a:solidFill>
                <a:uFill>
                  <a:solidFill>
                    <a:srgbClr val="FFFFFF"/>
                  </a:solidFill>
                </a:uFill>
                <a:latin typeface="Calibri"/>
              </a:rPr>
              <a:t>Stange-Thomann</a:t>
            </a:r>
            <a:r>
              <a:rPr lang="es-AR" sz="1500" b="0" strike="noStrike" spc="-1" dirty="0">
                <a:solidFill>
                  <a:srgbClr val="000000"/>
                </a:solidFill>
                <a:uFill>
                  <a:solidFill>
                    <a:srgbClr val="FFFFFF"/>
                  </a:solidFill>
                </a:uFill>
                <a:latin typeface="Calibri"/>
              </a:rPr>
              <a:t> N, </a:t>
            </a:r>
            <a:r>
              <a:rPr lang="es-AR" sz="1500" b="0" strike="noStrike" spc="-1" dirty="0" err="1">
                <a:solidFill>
                  <a:srgbClr val="000000"/>
                </a:solidFill>
                <a:uFill>
                  <a:solidFill>
                    <a:srgbClr val="FFFFFF"/>
                  </a:solidFill>
                </a:uFill>
                <a:latin typeface="Calibri"/>
              </a:rPr>
              <a:t>Sugnet</a:t>
            </a:r>
            <a:r>
              <a:rPr lang="es-AR" sz="1500" b="0" strike="noStrike" spc="-1" dirty="0">
                <a:solidFill>
                  <a:srgbClr val="000000"/>
                </a:solidFill>
                <a:uFill>
                  <a:solidFill>
                    <a:srgbClr val="FFFFFF"/>
                  </a:solidFill>
                </a:uFill>
                <a:latin typeface="Calibri"/>
              </a:rPr>
              <a:t> C, </a:t>
            </a:r>
            <a:r>
              <a:rPr lang="es-AR" sz="1500" b="0" strike="noStrike" spc="-1" dirty="0" err="1">
                <a:solidFill>
                  <a:srgbClr val="000000"/>
                </a:solidFill>
                <a:uFill>
                  <a:solidFill>
                    <a:srgbClr val="FFFFFF"/>
                  </a:solidFill>
                </a:uFill>
                <a:latin typeface="Calibri"/>
              </a:rPr>
              <a:t>Suyama</a:t>
            </a:r>
            <a:r>
              <a:rPr lang="es-AR" sz="1500" b="0" strike="noStrike" spc="-1" dirty="0">
                <a:solidFill>
                  <a:srgbClr val="000000"/>
                </a:solidFill>
                <a:uFill>
                  <a:solidFill>
                    <a:srgbClr val="FFFFFF"/>
                  </a:solidFill>
                </a:uFill>
                <a:latin typeface="Calibri"/>
              </a:rPr>
              <a:t> M, Tesler G, Thompson J, </a:t>
            </a:r>
            <a:r>
              <a:rPr lang="es-AR" sz="1500" b="0" strike="noStrike" spc="-1" dirty="0" err="1">
                <a:solidFill>
                  <a:srgbClr val="000000"/>
                </a:solidFill>
                <a:uFill>
                  <a:solidFill>
                    <a:srgbClr val="FFFFFF"/>
                  </a:solidFill>
                </a:uFill>
                <a:latin typeface="Calibri"/>
              </a:rPr>
              <a:t>Torrents</a:t>
            </a:r>
            <a:r>
              <a:rPr lang="es-AR" sz="1500" b="0" strike="noStrike" spc="-1" dirty="0">
                <a:solidFill>
                  <a:srgbClr val="000000"/>
                </a:solidFill>
                <a:uFill>
                  <a:solidFill>
                    <a:srgbClr val="FFFFFF"/>
                  </a:solidFill>
                </a:uFill>
                <a:latin typeface="Calibri"/>
              </a:rPr>
              <a:t> D, </a:t>
            </a:r>
            <a:r>
              <a:rPr lang="es-AR" sz="1500" b="0" strike="noStrike" spc="-1" dirty="0" err="1">
                <a:solidFill>
                  <a:srgbClr val="000000"/>
                </a:solidFill>
                <a:uFill>
                  <a:solidFill>
                    <a:srgbClr val="FFFFFF"/>
                  </a:solidFill>
                </a:uFill>
                <a:latin typeface="Calibri"/>
              </a:rPr>
              <a:t>Trevaskis</a:t>
            </a:r>
            <a:r>
              <a:rPr lang="es-AR" sz="1500" b="0" strike="noStrike" spc="-1" dirty="0">
                <a:solidFill>
                  <a:srgbClr val="000000"/>
                </a:solidFill>
                <a:uFill>
                  <a:solidFill>
                    <a:srgbClr val="FFFFFF"/>
                  </a:solidFill>
                </a:uFill>
                <a:latin typeface="Calibri"/>
              </a:rPr>
              <a:t> E, </a:t>
            </a:r>
            <a:r>
              <a:rPr lang="es-AR" sz="1500" b="0" strike="noStrike" spc="-1" dirty="0" err="1">
                <a:solidFill>
                  <a:srgbClr val="000000"/>
                </a:solidFill>
                <a:uFill>
                  <a:solidFill>
                    <a:srgbClr val="FFFFFF"/>
                  </a:solidFill>
                </a:uFill>
                <a:latin typeface="Calibri"/>
              </a:rPr>
              <a:t>Tromp</a:t>
            </a:r>
            <a:r>
              <a:rPr lang="es-AR" sz="1500" b="0" strike="noStrike" spc="-1" dirty="0">
                <a:solidFill>
                  <a:srgbClr val="000000"/>
                </a:solidFill>
                <a:uFill>
                  <a:solidFill>
                    <a:srgbClr val="FFFFFF"/>
                  </a:solidFill>
                </a:uFill>
                <a:latin typeface="Calibri"/>
              </a:rPr>
              <a:t> J, </a:t>
            </a:r>
            <a:r>
              <a:rPr lang="es-AR" sz="1500" b="0" strike="noStrike" spc="-1" dirty="0" err="1">
                <a:solidFill>
                  <a:srgbClr val="000000"/>
                </a:solidFill>
                <a:uFill>
                  <a:solidFill>
                    <a:srgbClr val="FFFFFF"/>
                  </a:solidFill>
                </a:uFill>
                <a:latin typeface="Calibri"/>
              </a:rPr>
              <a:t>Ucla</a:t>
            </a:r>
            <a:r>
              <a:rPr lang="es-AR" sz="1500" b="0" strike="noStrike" spc="-1" dirty="0">
                <a:solidFill>
                  <a:srgbClr val="000000"/>
                </a:solidFill>
                <a:uFill>
                  <a:solidFill>
                    <a:srgbClr val="FFFFFF"/>
                  </a:solidFill>
                </a:uFill>
                <a:latin typeface="Calibri"/>
              </a:rPr>
              <a:t> C, </a:t>
            </a:r>
            <a:r>
              <a:rPr lang="es-AR" sz="1500" b="0" strike="noStrike" spc="-1" dirty="0" err="1">
                <a:solidFill>
                  <a:srgbClr val="000000"/>
                </a:solidFill>
                <a:uFill>
                  <a:solidFill>
                    <a:srgbClr val="FFFFFF"/>
                  </a:solidFill>
                </a:uFill>
                <a:latin typeface="Calibri"/>
              </a:rPr>
              <a:t>Ureta</a:t>
            </a:r>
            <a:r>
              <a:rPr lang="es-AR" sz="1500" b="0" strike="noStrike" spc="-1" dirty="0">
                <a:solidFill>
                  <a:srgbClr val="000000"/>
                </a:solidFill>
                <a:uFill>
                  <a:solidFill>
                    <a:srgbClr val="FFFFFF"/>
                  </a:solidFill>
                </a:uFill>
                <a:latin typeface="Calibri"/>
              </a:rPr>
              <a:t>-Vidal A, </a:t>
            </a:r>
            <a:r>
              <a:rPr lang="es-AR" sz="1500" b="0" u="sng" strike="noStrike" spc="-1" dirty="0" err="1">
                <a:solidFill>
                  <a:srgbClr val="000000"/>
                </a:solidFill>
                <a:uFill>
                  <a:solidFill>
                    <a:srgbClr val="FFFFFF"/>
                  </a:solidFill>
                </a:uFill>
                <a:latin typeface="Calibri"/>
              </a:rPr>
              <a:t>V</a:t>
            </a:r>
            <a:r>
              <a:rPr lang="es-AR" sz="1500" b="0" strike="noStrike" spc="-1" dirty="0" err="1">
                <a:solidFill>
                  <a:srgbClr val="000000"/>
                </a:solidFill>
                <a:uFill>
                  <a:solidFill>
                    <a:srgbClr val="FFFFFF"/>
                  </a:solidFill>
                </a:uFill>
                <a:latin typeface="Calibri"/>
              </a:rPr>
              <a:t>inson</a:t>
            </a:r>
            <a:r>
              <a:rPr lang="es-AR" sz="1500" b="0" strike="noStrike" spc="-1" dirty="0">
                <a:solidFill>
                  <a:srgbClr val="000000"/>
                </a:solidFill>
                <a:uFill>
                  <a:solidFill>
                    <a:srgbClr val="FFFFFF"/>
                  </a:solidFill>
                </a:uFill>
                <a:latin typeface="Calibri"/>
              </a:rPr>
              <a:t> JP, Von </a:t>
            </a:r>
            <a:r>
              <a:rPr lang="es-AR" sz="1500" b="0" strike="noStrike" spc="-1" dirty="0" err="1">
                <a:solidFill>
                  <a:srgbClr val="000000"/>
                </a:solidFill>
                <a:uFill>
                  <a:solidFill>
                    <a:srgbClr val="FFFFFF"/>
                  </a:solidFill>
                </a:uFill>
                <a:latin typeface="Calibri"/>
              </a:rPr>
              <a:t>Niederhausern</a:t>
            </a:r>
            <a:r>
              <a:rPr lang="es-AR" sz="1500" b="0" strike="noStrike" spc="-1" dirty="0">
                <a:solidFill>
                  <a:srgbClr val="000000"/>
                </a:solidFill>
                <a:uFill>
                  <a:solidFill>
                    <a:srgbClr val="FFFFFF"/>
                  </a:solidFill>
                </a:uFill>
                <a:latin typeface="Calibri"/>
              </a:rPr>
              <a:t> AC, </a:t>
            </a:r>
            <a:r>
              <a:rPr lang="es-AR" sz="1500" b="0" strike="noStrike" spc="-1" dirty="0" err="1">
                <a:solidFill>
                  <a:srgbClr val="000000"/>
                </a:solidFill>
                <a:uFill>
                  <a:solidFill>
                    <a:srgbClr val="FFFFFF"/>
                  </a:solidFill>
                </a:uFill>
                <a:latin typeface="Calibri"/>
              </a:rPr>
              <a:t>Wade</a:t>
            </a:r>
            <a:r>
              <a:rPr lang="es-AR" sz="1500" b="0" strike="noStrike" spc="-1" dirty="0">
                <a:solidFill>
                  <a:srgbClr val="000000"/>
                </a:solidFill>
                <a:uFill>
                  <a:solidFill>
                    <a:srgbClr val="FFFFFF"/>
                  </a:solidFill>
                </a:uFill>
                <a:latin typeface="Calibri"/>
              </a:rPr>
              <a:t> CM, Wall M, Weber RJ, </a:t>
            </a:r>
            <a:r>
              <a:rPr lang="es-AR" sz="1500" b="0" strike="noStrike" spc="-1" dirty="0" err="1">
                <a:solidFill>
                  <a:srgbClr val="000000"/>
                </a:solidFill>
                <a:uFill>
                  <a:solidFill>
                    <a:srgbClr val="FFFFFF"/>
                  </a:solidFill>
                </a:uFill>
                <a:latin typeface="Calibri"/>
              </a:rPr>
              <a:t>Weiss</a:t>
            </a:r>
            <a:r>
              <a:rPr lang="es-AR" sz="1500" b="0" strike="noStrike" spc="-1" dirty="0">
                <a:solidFill>
                  <a:srgbClr val="000000"/>
                </a:solidFill>
                <a:uFill>
                  <a:solidFill>
                    <a:srgbClr val="FFFFFF"/>
                  </a:solidFill>
                </a:uFill>
                <a:latin typeface="Calibri"/>
              </a:rPr>
              <a:t> RB, </a:t>
            </a:r>
            <a:r>
              <a:rPr lang="es-AR" sz="1500" b="0" strike="noStrike" spc="-1" dirty="0" err="1">
                <a:solidFill>
                  <a:srgbClr val="000000"/>
                </a:solidFill>
                <a:uFill>
                  <a:solidFill>
                    <a:srgbClr val="FFFFFF"/>
                  </a:solidFill>
                </a:uFill>
                <a:latin typeface="Calibri"/>
              </a:rPr>
              <a:t>Wendl</a:t>
            </a:r>
            <a:r>
              <a:rPr lang="es-AR" sz="1500" b="0" strike="noStrike" spc="-1" dirty="0">
                <a:solidFill>
                  <a:srgbClr val="000000"/>
                </a:solidFill>
                <a:uFill>
                  <a:solidFill>
                    <a:srgbClr val="FFFFFF"/>
                  </a:solidFill>
                </a:uFill>
                <a:latin typeface="Calibri"/>
              </a:rPr>
              <a:t> MC, West AP, </a:t>
            </a:r>
            <a:r>
              <a:rPr lang="es-AR" sz="1500" b="0" strike="noStrike" spc="-1" dirty="0" err="1">
                <a:solidFill>
                  <a:srgbClr val="000000"/>
                </a:solidFill>
                <a:uFill>
                  <a:solidFill>
                    <a:srgbClr val="FFFFFF"/>
                  </a:solidFill>
                </a:uFill>
                <a:latin typeface="Calibri"/>
              </a:rPr>
              <a:t>Wetterstrand</a:t>
            </a:r>
            <a:r>
              <a:rPr lang="es-AR" sz="1500" b="0" strike="noStrike" spc="-1" dirty="0">
                <a:solidFill>
                  <a:srgbClr val="000000"/>
                </a:solidFill>
                <a:uFill>
                  <a:solidFill>
                    <a:srgbClr val="FFFFFF"/>
                  </a:solidFill>
                </a:uFill>
                <a:latin typeface="Calibri"/>
              </a:rPr>
              <a:t> K, </a:t>
            </a:r>
            <a:r>
              <a:rPr lang="es-AR" sz="1500" b="0" strike="noStrike" spc="-1" dirty="0" err="1">
                <a:solidFill>
                  <a:srgbClr val="000000"/>
                </a:solidFill>
                <a:uFill>
                  <a:solidFill>
                    <a:srgbClr val="FFFFFF"/>
                  </a:solidFill>
                </a:uFill>
                <a:latin typeface="Calibri"/>
              </a:rPr>
              <a:t>Wheeler</a:t>
            </a:r>
            <a:r>
              <a:rPr lang="es-AR" sz="1500" b="0" strike="noStrike" spc="-1" dirty="0">
                <a:solidFill>
                  <a:srgbClr val="000000"/>
                </a:solidFill>
                <a:uFill>
                  <a:solidFill>
                    <a:srgbClr val="FFFFFF"/>
                  </a:solidFill>
                </a:uFill>
                <a:latin typeface="Calibri"/>
              </a:rPr>
              <a:t> R, </a:t>
            </a:r>
            <a:r>
              <a:rPr lang="es-AR" sz="1500" b="0" strike="noStrike" spc="-1" dirty="0" err="1">
                <a:solidFill>
                  <a:srgbClr val="000000"/>
                </a:solidFill>
                <a:uFill>
                  <a:solidFill>
                    <a:srgbClr val="FFFFFF"/>
                  </a:solidFill>
                </a:uFill>
                <a:latin typeface="Calibri"/>
              </a:rPr>
              <a:t>Whelan</a:t>
            </a:r>
            <a:r>
              <a:rPr lang="es-AR" sz="1500" b="0" strike="noStrike" spc="-1" dirty="0">
                <a:solidFill>
                  <a:srgbClr val="000000"/>
                </a:solidFill>
                <a:uFill>
                  <a:solidFill>
                    <a:srgbClr val="FFFFFF"/>
                  </a:solidFill>
                </a:uFill>
                <a:latin typeface="Calibri"/>
              </a:rPr>
              <a:t> S, </a:t>
            </a:r>
            <a:r>
              <a:rPr lang="es-AR" sz="1500" b="0" strike="noStrike" spc="-1" dirty="0" err="1">
                <a:solidFill>
                  <a:srgbClr val="000000"/>
                </a:solidFill>
                <a:uFill>
                  <a:solidFill>
                    <a:srgbClr val="FFFFFF"/>
                  </a:solidFill>
                </a:uFill>
                <a:latin typeface="Calibri"/>
              </a:rPr>
              <a:t>Wierzbowski</a:t>
            </a:r>
            <a:r>
              <a:rPr lang="es-AR" sz="1500" b="0" strike="noStrike" spc="-1" dirty="0">
                <a:solidFill>
                  <a:srgbClr val="000000"/>
                </a:solidFill>
                <a:uFill>
                  <a:solidFill>
                    <a:srgbClr val="FFFFFF"/>
                  </a:solidFill>
                </a:uFill>
                <a:latin typeface="Calibri"/>
              </a:rPr>
              <a:t> J, </a:t>
            </a:r>
            <a:r>
              <a:rPr lang="es-AR" sz="1500" b="0" strike="noStrike" spc="-1" dirty="0" err="1">
                <a:solidFill>
                  <a:srgbClr val="000000"/>
                </a:solidFill>
                <a:uFill>
                  <a:solidFill>
                    <a:srgbClr val="FFFFFF"/>
                  </a:solidFill>
                </a:uFill>
                <a:latin typeface="Calibri"/>
              </a:rPr>
              <a:t>Willey</a:t>
            </a:r>
            <a:r>
              <a:rPr lang="es-AR" sz="1500" b="0" strike="noStrike" spc="-1" dirty="0">
                <a:solidFill>
                  <a:srgbClr val="000000"/>
                </a:solidFill>
                <a:uFill>
                  <a:solidFill>
                    <a:srgbClr val="FFFFFF"/>
                  </a:solidFill>
                </a:uFill>
                <a:latin typeface="Calibri"/>
              </a:rPr>
              <a:t> D, Williams S, Wilson RK, Winter E, </a:t>
            </a:r>
            <a:r>
              <a:rPr lang="es-AR" sz="1500" b="0" strike="noStrike" spc="-1" dirty="0" err="1">
                <a:solidFill>
                  <a:srgbClr val="000000"/>
                </a:solidFill>
                <a:uFill>
                  <a:solidFill>
                    <a:srgbClr val="FFFFFF"/>
                  </a:solidFill>
                </a:uFill>
                <a:latin typeface="Calibri"/>
              </a:rPr>
              <a:t>Worley</a:t>
            </a:r>
            <a:r>
              <a:rPr lang="es-AR" sz="1500" b="0" strike="noStrike" spc="-1" dirty="0">
                <a:solidFill>
                  <a:srgbClr val="000000"/>
                </a:solidFill>
                <a:uFill>
                  <a:solidFill>
                    <a:srgbClr val="FFFFFF"/>
                  </a:solidFill>
                </a:uFill>
                <a:latin typeface="Calibri"/>
              </a:rPr>
              <a:t> KC, </a:t>
            </a:r>
            <a:r>
              <a:rPr lang="es-AR" sz="1500" b="0" strike="noStrike" spc="-1" dirty="0" err="1">
                <a:solidFill>
                  <a:srgbClr val="000000"/>
                </a:solidFill>
                <a:uFill>
                  <a:solidFill>
                    <a:srgbClr val="FFFFFF"/>
                  </a:solidFill>
                </a:uFill>
                <a:latin typeface="Calibri"/>
              </a:rPr>
              <a:t>Wyman</a:t>
            </a:r>
            <a:r>
              <a:rPr lang="es-AR" sz="1500" b="0" strike="noStrike" spc="-1" dirty="0">
                <a:solidFill>
                  <a:srgbClr val="000000"/>
                </a:solidFill>
                <a:uFill>
                  <a:solidFill>
                    <a:srgbClr val="FFFFFF"/>
                  </a:solidFill>
                </a:uFill>
                <a:latin typeface="Calibri"/>
              </a:rPr>
              <a:t> D, Yang S, Yang SP, </a:t>
            </a:r>
            <a:r>
              <a:rPr lang="es-AR" sz="1500" b="0" strike="noStrike" spc="-1" dirty="0" err="1">
                <a:solidFill>
                  <a:srgbClr val="000000"/>
                </a:solidFill>
                <a:uFill>
                  <a:solidFill>
                    <a:srgbClr val="FFFFFF"/>
                  </a:solidFill>
                </a:uFill>
                <a:latin typeface="Calibri"/>
              </a:rPr>
              <a:t>ZdobnovEM</a:t>
            </a:r>
            <a:r>
              <a:rPr lang="es-AR" sz="1500" b="0" strike="noStrike" spc="-1" dirty="0">
                <a:solidFill>
                  <a:srgbClr val="000000"/>
                </a:solidFill>
                <a:uFill>
                  <a:solidFill>
                    <a:srgbClr val="FFFFFF"/>
                  </a:solidFill>
                </a:uFill>
                <a:latin typeface="Calibri"/>
              </a:rPr>
              <a:t>, </a:t>
            </a:r>
            <a:r>
              <a:rPr lang="es-AR" sz="1500" b="0" strike="noStrike" spc="-1" dirty="0" err="1">
                <a:solidFill>
                  <a:srgbClr val="000000"/>
                </a:solidFill>
                <a:uFill>
                  <a:solidFill>
                    <a:srgbClr val="FFFFFF"/>
                  </a:solidFill>
                </a:uFill>
                <a:latin typeface="Calibri"/>
              </a:rPr>
              <a:t>Zody</a:t>
            </a:r>
            <a:r>
              <a:rPr lang="es-AR" sz="1500" b="0" strike="noStrike" spc="-1" dirty="0">
                <a:solidFill>
                  <a:srgbClr val="000000"/>
                </a:solidFill>
                <a:uFill>
                  <a:solidFill>
                    <a:srgbClr val="FFFFFF"/>
                  </a:solidFill>
                </a:uFill>
                <a:latin typeface="Calibri"/>
              </a:rPr>
              <a:t> MC, </a:t>
            </a:r>
            <a:r>
              <a:rPr lang="es-AR" sz="1500" b="0" strike="noStrike" spc="-1" dirty="0" err="1">
                <a:solidFill>
                  <a:srgbClr val="000000"/>
                </a:solidFill>
                <a:uFill>
                  <a:solidFill>
                    <a:srgbClr val="FFFFFF"/>
                  </a:solidFill>
                </a:uFill>
                <a:latin typeface="Calibri"/>
              </a:rPr>
              <a:t>Lander</a:t>
            </a:r>
            <a:r>
              <a:rPr lang="es-AR" sz="1500" b="0" strike="noStrike" spc="-1" dirty="0">
                <a:solidFill>
                  <a:srgbClr val="000000"/>
                </a:solidFill>
                <a:uFill>
                  <a:solidFill>
                    <a:srgbClr val="FFFFFF"/>
                  </a:solidFill>
                </a:uFill>
                <a:latin typeface="Calibri"/>
              </a:rPr>
              <a:t> ES Mouse </a:t>
            </a:r>
            <a:r>
              <a:rPr lang="es-AR" sz="1500" b="0" strike="noStrike" spc="-1" dirty="0" err="1">
                <a:solidFill>
                  <a:srgbClr val="000000"/>
                </a:solidFill>
                <a:uFill>
                  <a:solidFill>
                    <a:srgbClr val="FFFFFF"/>
                  </a:solidFill>
                </a:uFill>
                <a:latin typeface="Calibri"/>
              </a:rPr>
              <a:t>Genome</a:t>
            </a:r>
            <a:r>
              <a:rPr lang="es-AR" sz="1500" b="0" strike="noStrike" spc="-1" dirty="0">
                <a:solidFill>
                  <a:srgbClr val="000000"/>
                </a:solidFill>
                <a:uFill>
                  <a:solidFill>
                    <a:srgbClr val="FFFFFF"/>
                  </a:solidFill>
                </a:uFill>
                <a:latin typeface="Calibri"/>
              </a:rPr>
              <a:t> </a:t>
            </a:r>
            <a:r>
              <a:rPr lang="es-AR" sz="1500" b="0" strike="noStrike" spc="-1" dirty="0" err="1">
                <a:solidFill>
                  <a:srgbClr val="000000"/>
                </a:solidFill>
                <a:uFill>
                  <a:solidFill>
                    <a:srgbClr val="FFFFFF"/>
                  </a:solidFill>
                </a:uFill>
                <a:latin typeface="Calibri"/>
              </a:rPr>
              <a:t>Sequencing</a:t>
            </a:r>
            <a:r>
              <a:rPr lang="es-AR" sz="1500" b="0" strike="noStrike" spc="-1" dirty="0">
                <a:solidFill>
                  <a:srgbClr val="000000"/>
                </a:solidFill>
                <a:uFill>
                  <a:solidFill>
                    <a:srgbClr val="FFFFFF"/>
                  </a:solidFill>
                </a:uFill>
                <a:latin typeface="Calibri"/>
              </a:rPr>
              <a:t> </a:t>
            </a:r>
            <a:r>
              <a:rPr lang="es-AR" sz="1500" b="0" strike="noStrike" spc="-1" dirty="0" err="1">
                <a:solidFill>
                  <a:srgbClr val="000000"/>
                </a:solidFill>
                <a:uFill>
                  <a:solidFill>
                    <a:srgbClr val="FFFFFF"/>
                  </a:solidFill>
                </a:uFill>
                <a:latin typeface="Calibri"/>
              </a:rPr>
              <a:t>Consortium</a:t>
            </a:r>
            <a:r>
              <a:rPr lang="es-AR" sz="1500" b="0" strike="noStrike" spc="-1" dirty="0">
                <a:solidFill>
                  <a:srgbClr val="000000"/>
                </a:solidFill>
                <a:uFill>
                  <a:solidFill>
                    <a:srgbClr val="FFFFFF"/>
                  </a:solidFill>
                </a:uFill>
                <a:latin typeface="Calibri"/>
              </a:rPr>
              <a:t>. </a:t>
            </a:r>
            <a:endParaRPr lang="es-AR" sz="1500" b="0" strike="noStrike" spc="-1" dirty="0">
              <a:solidFill>
                <a:srgbClr val="000000"/>
              </a:solidFill>
              <a:uFill>
                <a:solidFill>
                  <a:srgbClr val="FFFFFF"/>
                </a:solidFill>
              </a:uFill>
              <a:latin typeface="Arial"/>
            </a:endParaRPr>
          </a:p>
          <a:p>
            <a:pPr algn="just">
              <a:lnSpc>
                <a:spcPct val="100000"/>
              </a:lnSpc>
            </a:pPr>
            <a:r>
              <a:rPr lang="es-AR" sz="2000" b="1" strike="noStrike" spc="-1" dirty="0" err="1">
                <a:solidFill>
                  <a:srgbClr val="000000"/>
                </a:solidFill>
                <a:uFill>
                  <a:solidFill>
                    <a:srgbClr val="FFFFFF"/>
                  </a:solidFill>
                </a:uFill>
                <a:latin typeface="Calibri"/>
              </a:rPr>
              <a:t>Initial</a:t>
            </a:r>
            <a:r>
              <a:rPr lang="es-AR" sz="2000" b="1" strike="noStrike" spc="-1" dirty="0">
                <a:solidFill>
                  <a:srgbClr val="000000"/>
                </a:solidFill>
                <a:uFill>
                  <a:solidFill>
                    <a:srgbClr val="FFFFFF"/>
                  </a:solidFill>
                </a:uFill>
                <a:latin typeface="Calibri"/>
              </a:rPr>
              <a:t> </a:t>
            </a:r>
            <a:r>
              <a:rPr lang="es-AR" sz="2000" b="1" strike="noStrike" spc="-1" dirty="0" err="1">
                <a:solidFill>
                  <a:srgbClr val="000000"/>
                </a:solidFill>
                <a:uFill>
                  <a:solidFill>
                    <a:srgbClr val="FFFFFF"/>
                  </a:solidFill>
                </a:uFill>
                <a:latin typeface="Calibri"/>
              </a:rPr>
              <a:t>sequencing</a:t>
            </a:r>
            <a:r>
              <a:rPr lang="es-AR" sz="2000" b="1" strike="noStrike" spc="-1" dirty="0">
                <a:solidFill>
                  <a:srgbClr val="000000"/>
                </a:solidFill>
                <a:uFill>
                  <a:solidFill>
                    <a:srgbClr val="FFFFFF"/>
                  </a:solidFill>
                </a:uFill>
                <a:latin typeface="Calibri"/>
              </a:rPr>
              <a:t>, and </a:t>
            </a:r>
            <a:r>
              <a:rPr lang="es-AR" sz="2000" b="1" strike="noStrike" spc="-1" dirty="0" err="1">
                <a:solidFill>
                  <a:srgbClr val="000000"/>
                </a:solidFill>
                <a:uFill>
                  <a:solidFill>
                    <a:srgbClr val="FFFFFF"/>
                  </a:solidFill>
                </a:uFill>
                <a:latin typeface="Calibri"/>
              </a:rPr>
              <a:t>comparative</a:t>
            </a:r>
            <a:r>
              <a:rPr lang="es-AR" sz="2000" b="1" strike="noStrike" spc="-1" dirty="0">
                <a:solidFill>
                  <a:srgbClr val="000000"/>
                </a:solidFill>
                <a:uFill>
                  <a:solidFill>
                    <a:srgbClr val="FFFFFF"/>
                  </a:solidFill>
                </a:uFill>
                <a:latin typeface="Calibri"/>
              </a:rPr>
              <a:t> </a:t>
            </a:r>
            <a:r>
              <a:rPr lang="es-AR" sz="2000" b="1" strike="noStrike" spc="-1" dirty="0" err="1">
                <a:solidFill>
                  <a:srgbClr val="000000"/>
                </a:solidFill>
                <a:uFill>
                  <a:solidFill>
                    <a:srgbClr val="FFFFFF"/>
                  </a:solidFill>
                </a:uFill>
                <a:latin typeface="Calibri"/>
              </a:rPr>
              <a:t>analysis</a:t>
            </a:r>
            <a:r>
              <a:rPr lang="es-AR" sz="2000" b="1" strike="noStrike" spc="-1" dirty="0">
                <a:solidFill>
                  <a:srgbClr val="000000"/>
                </a:solidFill>
                <a:uFill>
                  <a:solidFill>
                    <a:srgbClr val="FFFFFF"/>
                  </a:solidFill>
                </a:uFill>
                <a:latin typeface="Calibri"/>
              </a:rPr>
              <a:t> of </a:t>
            </a:r>
            <a:r>
              <a:rPr lang="es-AR" sz="2000" b="1" strike="noStrike" spc="-1" dirty="0" err="1">
                <a:solidFill>
                  <a:srgbClr val="000000"/>
                </a:solidFill>
                <a:uFill>
                  <a:solidFill>
                    <a:srgbClr val="FFFFFF"/>
                  </a:solidFill>
                </a:uFill>
                <a:latin typeface="Calibri"/>
              </a:rPr>
              <a:t>the</a:t>
            </a:r>
            <a:r>
              <a:rPr lang="es-AR" sz="2000" b="1" strike="noStrike" spc="-1" dirty="0">
                <a:solidFill>
                  <a:srgbClr val="000000"/>
                </a:solidFill>
                <a:uFill>
                  <a:solidFill>
                    <a:srgbClr val="FFFFFF"/>
                  </a:solidFill>
                </a:uFill>
                <a:latin typeface="Calibri"/>
              </a:rPr>
              <a:t> mouse </a:t>
            </a:r>
            <a:r>
              <a:rPr lang="es-AR" sz="2000" b="1" strike="noStrike" spc="-1" dirty="0" err="1">
                <a:solidFill>
                  <a:srgbClr val="000000"/>
                </a:solidFill>
                <a:uFill>
                  <a:solidFill>
                    <a:srgbClr val="FFFFFF"/>
                  </a:solidFill>
                </a:uFill>
                <a:latin typeface="Calibri"/>
              </a:rPr>
              <a:t>genome</a:t>
            </a:r>
            <a:r>
              <a:rPr lang="es-AR" sz="2000" b="0" strike="noStrike" spc="-1" dirty="0">
                <a:solidFill>
                  <a:srgbClr val="000000"/>
                </a:solidFill>
                <a:uFill>
                  <a:solidFill>
                    <a:srgbClr val="FFFFFF"/>
                  </a:solidFill>
                </a:uFill>
                <a:latin typeface="Calibri"/>
              </a:rPr>
              <a:t>. </a:t>
            </a:r>
            <a:endParaRPr lang="es-AR" sz="2000" b="0" strike="noStrike" spc="-1" dirty="0">
              <a:solidFill>
                <a:srgbClr val="000000"/>
              </a:solidFill>
              <a:uFill>
                <a:solidFill>
                  <a:srgbClr val="FFFFFF"/>
                </a:solidFill>
              </a:uFill>
              <a:latin typeface="Arial"/>
            </a:endParaRPr>
          </a:p>
          <a:p>
            <a:pPr algn="just">
              <a:lnSpc>
                <a:spcPct val="100000"/>
              </a:lnSpc>
            </a:pPr>
            <a:r>
              <a:rPr lang="es-AR" sz="1500" b="0" strike="noStrike" spc="-1" dirty="0" err="1">
                <a:solidFill>
                  <a:srgbClr val="000000"/>
                </a:solidFill>
                <a:uFill>
                  <a:solidFill>
                    <a:srgbClr val="FFFFFF"/>
                  </a:solidFill>
                </a:uFill>
                <a:latin typeface="Calibri"/>
              </a:rPr>
              <a:t>Nature</a:t>
            </a:r>
            <a:r>
              <a:rPr lang="es-AR" sz="1500" b="0" strike="noStrike" spc="-1" dirty="0">
                <a:solidFill>
                  <a:srgbClr val="000000"/>
                </a:solidFill>
                <a:uFill>
                  <a:solidFill>
                    <a:srgbClr val="FFFFFF"/>
                  </a:solidFill>
                </a:uFill>
                <a:latin typeface="Calibri"/>
              </a:rPr>
              <a:t> 420: 520 –562, 2002.</a:t>
            </a:r>
            <a:endParaRPr lang="es-AR" sz="1500" b="0" strike="noStrike" spc="-1" dirty="0">
              <a:solidFill>
                <a:srgbClr val="000000"/>
              </a:solidFill>
              <a:uFill>
                <a:solidFill>
                  <a:srgbClr val="FFFFFF"/>
                </a:solidFill>
              </a:uFill>
              <a:latin typeface="Arial"/>
            </a:endParaRPr>
          </a:p>
        </p:txBody>
      </p:sp>
      <p:pic>
        <p:nvPicPr>
          <p:cNvPr id="115" name="Picture 2"/>
          <p:cNvPicPr/>
          <p:nvPr/>
        </p:nvPicPr>
        <p:blipFill>
          <a:blip r:embed="rId2" cstate="print"/>
          <a:srcRect r="66943"/>
          <a:stretch/>
        </p:blipFill>
        <p:spPr>
          <a:xfrm>
            <a:off x="8153280" y="5867280"/>
            <a:ext cx="914040" cy="914040"/>
          </a:xfrm>
          <a:prstGeom prst="rect">
            <a:avLst/>
          </a:prstGeom>
          <a:ln>
            <a:noFill/>
          </a:ln>
        </p:spPr>
      </p:pic>
      <p:sp>
        <p:nvSpPr>
          <p:cNvPr id="4"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Las colaboraciones para resolver las diferencias</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 name="Picture 2"/>
          <p:cNvPicPr/>
          <p:nvPr/>
        </p:nvPicPr>
        <p:blipFill>
          <a:blip r:embed="rId2" cstate="print"/>
          <a:srcRect l="1019" t="14341"/>
          <a:stretch/>
        </p:blipFill>
        <p:spPr>
          <a:xfrm>
            <a:off x="360" y="1443780"/>
            <a:ext cx="9143640" cy="4385520"/>
          </a:xfrm>
          <a:prstGeom prst="rect">
            <a:avLst/>
          </a:prstGeom>
          <a:ln w="9360">
            <a:noFill/>
          </a:ln>
        </p:spPr>
      </p:pic>
      <p:sp>
        <p:nvSpPr>
          <p:cNvPr id="3"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Los corazones incomprensible en 5D</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p:nvPr/>
        </p:nvPicPr>
        <p:blipFill>
          <a:blip r:embed="rId2" cstate="print"/>
          <a:srcRect l="1960" t="6888" r="4899" b="8108"/>
          <a:stretch/>
        </p:blipFill>
        <p:spPr>
          <a:xfrm>
            <a:off x="1219200" y="1143000"/>
            <a:ext cx="5779680" cy="4571640"/>
          </a:xfrm>
          <a:prstGeom prst="rect">
            <a:avLst/>
          </a:prstGeom>
          <a:ln>
            <a:noFill/>
          </a:ln>
        </p:spPr>
      </p:pic>
      <p:pic>
        <p:nvPicPr>
          <p:cNvPr id="138" name="Picture 4"/>
          <p:cNvPicPr/>
          <p:nvPr/>
        </p:nvPicPr>
        <p:blipFill>
          <a:blip r:embed="rId3" cstate="print"/>
          <a:stretch/>
        </p:blipFill>
        <p:spPr>
          <a:xfrm>
            <a:off x="0" y="0"/>
            <a:ext cx="2361960" cy="1326240"/>
          </a:xfrm>
          <a:prstGeom prst="rect">
            <a:avLst/>
          </a:prstGeom>
          <a:ln w="9360">
            <a:noFill/>
          </a:ln>
        </p:spPr>
      </p:pic>
      <p:pic>
        <p:nvPicPr>
          <p:cNvPr id="8193" name="Picture 1" descr="C:\Users\ERDi5\Desktop\Dropbox\Dropbox\Congresos\2015\FAC 2015\charlas\Emiliano Diez\tumblr_m8e6a0j3s41r0zmy0o1_500.gif"/>
          <p:cNvPicPr>
            <a:picLocks noChangeAspect="1" noChangeArrowheads="1" noCrop="1"/>
          </p:cNvPicPr>
          <p:nvPr/>
        </p:nvPicPr>
        <p:blipFill>
          <a:blip r:embed="rId4" cstate="print"/>
          <a:srcRect/>
          <a:stretch>
            <a:fillRect/>
          </a:stretch>
        </p:blipFill>
        <p:spPr bwMode="auto">
          <a:xfrm>
            <a:off x="6642418" y="5167312"/>
            <a:ext cx="2501582" cy="1690688"/>
          </a:xfrm>
          <a:prstGeom prst="rect">
            <a:avLst/>
          </a:prstGeom>
          <a:noFill/>
        </p:spPr>
      </p:pic>
      <p:sp>
        <p:nvSpPr>
          <p:cNvPr id="6" name="5 Rectángulo"/>
          <p:cNvSpPr/>
          <p:nvPr/>
        </p:nvSpPr>
        <p:spPr>
          <a:xfrm>
            <a:off x="0" y="1295400"/>
            <a:ext cx="2819400" cy="1077218"/>
          </a:xfrm>
          <a:prstGeom prst="rect">
            <a:avLst/>
          </a:prstGeom>
        </p:spPr>
        <p:txBody>
          <a:bodyPr wrap="square">
            <a:spAutoFit/>
          </a:bodyPr>
          <a:lstStyle/>
          <a:p>
            <a:r>
              <a:rPr lang="es-AR" sz="1600" dirty="0" smtClean="0"/>
              <a:t>La noche tiene un secreto</a:t>
            </a:r>
          </a:p>
          <a:p>
            <a:r>
              <a:rPr lang="es-AR" sz="1600" dirty="0" smtClean="0"/>
              <a:t>y mi corazón lo sabe </a:t>
            </a:r>
          </a:p>
          <a:p>
            <a:r>
              <a:rPr lang="es-AR" sz="1600" dirty="0" smtClean="0"/>
              <a:t>por mas que quiera ocultarlo </a:t>
            </a:r>
          </a:p>
          <a:p>
            <a:r>
              <a:rPr lang="es-AR" sz="1600" dirty="0" smtClean="0"/>
              <a:t>con terciopelos del aire</a:t>
            </a:r>
            <a:endParaRPr lang="es-AR" sz="1600" dirty="0"/>
          </a:p>
        </p:txBody>
      </p:sp>
      <p:sp>
        <p:nvSpPr>
          <p:cNvPr id="7" name="6 Rectángulo"/>
          <p:cNvSpPr/>
          <p:nvPr/>
        </p:nvSpPr>
        <p:spPr>
          <a:xfrm>
            <a:off x="4572000" y="4038600"/>
            <a:ext cx="4572000" cy="1077218"/>
          </a:xfrm>
          <a:prstGeom prst="rect">
            <a:avLst/>
          </a:prstGeom>
        </p:spPr>
        <p:txBody>
          <a:bodyPr>
            <a:spAutoFit/>
          </a:bodyPr>
          <a:lstStyle/>
          <a:p>
            <a:pPr algn="r"/>
            <a:r>
              <a:rPr lang="es-AR" sz="1600" dirty="0" smtClean="0"/>
              <a:t>Lo leí en el rojo vino </a:t>
            </a:r>
          </a:p>
          <a:p>
            <a:pPr algn="r"/>
            <a:r>
              <a:rPr lang="es-AR" sz="1600" dirty="0" smtClean="0"/>
              <a:t>que en las madrugadas arde</a:t>
            </a:r>
          </a:p>
          <a:p>
            <a:pPr algn="r"/>
            <a:r>
              <a:rPr lang="es-AR" sz="1600" dirty="0" smtClean="0"/>
              <a:t>lo vi brillar pecho adentro </a:t>
            </a:r>
          </a:p>
          <a:p>
            <a:pPr algn="r"/>
            <a:r>
              <a:rPr lang="es-AR" sz="1600" dirty="0" smtClean="0"/>
              <a:t>destilando soledades</a:t>
            </a:r>
            <a:endParaRPr lang="es-AR" sz="1600"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CustomShape 1"/>
          <p:cNvSpPr/>
          <p:nvPr/>
        </p:nvSpPr>
        <p:spPr>
          <a:xfrm>
            <a:off x="0" y="95040"/>
            <a:ext cx="9143640" cy="1552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AR" sz="2400" b="1" strike="noStrike" spc="-1">
                <a:solidFill>
                  <a:srgbClr val="000000"/>
                </a:solidFill>
                <a:uFill>
                  <a:solidFill>
                    <a:srgbClr val="FFFFFF"/>
                  </a:solidFill>
                </a:uFill>
                <a:latin typeface="Calibri"/>
              </a:rPr>
              <a:t>Datos masivos</a:t>
            </a:r>
            <a:r>
              <a:rPr lang="es-AR" sz="2400" b="0" strike="noStrike" spc="-1">
                <a:solidFill>
                  <a:srgbClr val="000000"/>
                </a:solidFill>
                <a:uFill>
                  <a:solidFill>
                    <a:srgbClr val="FFFFFF"/>
                  </a:solidFill>
                </a:uFill>
                <a:latin typeface="Calibri"/>
              </a:rPr>
              <a:t> es un término que hace referencia a una cantidad de datos tal que </a:t>
            </a:r>
            <a:r>
              <a:rPr lang="es-AR" sz="2400" b="1" strike="noStrike" spc="-1">
                <a:solidFill>
                  <a:srgbClr val="000000"/>
                </a:solidFill>
                <a:uFill>
                  <a:solidFill>
                    <a:srgbClr val="FFFFFF"/>
                  </a:solidFill>
                </a:uFill>
                <a:latin typeface="Calibri"/>
              </a:rPr>
              <a:t>supera la capacidad </a:t>
            </a:r>
            <a:r>
              <a:rPr lang="es-AR" sz="2400" b="0" strike="noStrike" spc="-1">
                <a:solidFill>
                  <a:srgbClr val="000000"/>
                </a:solidFill>
                <a:uFill>
                  <a:solidFill>
                    <a:srgbClr val="FFFFFF"/>
                  </a:solidFill>
                </a:uFill>
                <a:latin typeface="Calibri"/>
              </a:rPr>
              <a:t>del software habitual para ser capturados, gestionados y procesados </a:t>
            </a:r>
            <a:r>
              <a:rPr lang="es-AR" sz="2400" b="1" strike="noStrike" spc="-1">
                <a:solidFill>
                  <a:srgbClr val="000000"/>
                </a:solidFill>
                <a:uFill>
                  <a:solidFill>
                    <a:srgbClr val="FFFFFF"/>
                  </a:solidFill>
                </a:uFill>
                <a:latin typeface="Calibri"/>
              </a:rPr>
              <a:t>en un tiempo razonable</a:t>
            </a:r>
            <a:r>
              <a:rPr lang="es-AR" sz="2400" b="0" strike="noStrike" spc="-1">
                <a:solidFill>
                  <a:srgbClr val="000000"/>
                </a:solidFill>
                <a:uFill>
                  <a:solidFill>
                    <a:srgbClr val="FFFFFF"/>
                  </a:solidFill>
                </a:uFill>
                <a:latin typeface="Calibri"/>
              </a:rPr>
              <a:t>.</a:t>
            </a:r>
            <a:endParaRPr lang="es-AR" sz="1800" b="0" strike="noStrike" spc="-1">
              <a:solidFill>
                <a:srgbClr val="000000"/>
              </a:solidFill>
              <a:uFill>
                <a:solidFill>
                  <a:srgbClr val="FFFFFF"/>
                </a:solidFill>
              </a:uFill>
              <a:latin typeface="Arial"/>
            </a:endParaRPr>
          </a:p>
        </p:txBody>
      </p:sp>
      <p:pic>
        <p:nvPicPr>
          <p:cNvPr id="7169" name="Picture 1" descr="C:\Users\ERDi5\Desktop\Dropbox\Dropbox\Congresos\2015\FAC 2015\charlas\Emiliano Diez\200 (1).gif"/>
          <p:cNvPicPr>
            <a:picLocks noChangeAspect="1" noChangeArrowheads="1" noCrop="1"/>
          </p:cNvPicPr>
          <p:nvPr/>
        </p:nvPicPr>
        <p:blipFill>
          <a:blip r:embed="rId2" cstate="print"/>
          <a:srcRect/>
          <a:stretch>
            <a:fillRect/>
          </a:stretch>
        </p:blipFill>
        <p:spPr bwMode="auto">
          <a:xfrm>
            <a:off x="0" y="1581150"/>
            <a:ext cx="9144000" cy="6849438"/>
          </a:xfrm>
          <a:prstGeom prst="rect">
            <a:avLst/>
          </a:prstGeom>
          <a:noFill/>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icture 2"/>
          <p:cNvPicPr/>
          <p:nvPr/>
        </p:nvPicPr>
        <p:blipFill>
          <a:blip r:embed="rId2" cstate="print"/>
          <a:stretch/>
        </p:blipFill>
        <p:spPr>
          <a:xfrm>
            <a:off x="228600" y="846785"/>
            <a:ext cx="3047760" cy="2255760"/>
          </a:xfrm>
          <a:prstGeom prst="rect">
            <a:avLst/>
          </a:prstGeom>
          <a:ln w="9360">
            <a:noFill/>
          </a:ln>
        </p:spPr>
      </p:pic>
      <p:pic>
        <p:nvPicPr>
          <p:cNvPr id="130" name="Picture 3"/>
          <p:cNvPicPr/>
          <p:nvPr/>
        </p:nvPicPr>
        <p:blipFill>
          <a:blip r:embed="rId3" cstate="print"/>
          <a:stretch/>
        </p:blipFill>
        <p:spPr>
          <a:xfrm rot="10800000">
            <a:off x="0" y="3378196"/>
            <a:ext cx="2742840" cy="1826280"/>
          </a:xfrm>
          <a:prstGeom prst="rect">
            <a:avLst/>
          </a:prstGeom>
          <a:ln w="9360">
            <a:noFill/>
          </a:ln>
        </p:spPr>
      </p:pic>
      <p:pic>
        <p:nvPicPr>
          <p:cNvPr id="131" name="Picture 4"/>
          <p:cNvPicPr/>
          <p:nvPr/>
        </p:nvPicPr>
        <p:blipFill>
          <a:blip r:embed="rId4" cstate="print"/>
          <a:stretch/>
        </p:blipFill>
        <p:spPr>
          <a:xfrm>
            <a:off x="2785533" y="3589870"/>
            <a:ext cx="2997360" cy="2285640"/>
          </a:xfrm>
          <a:prstGeom prst="rect">
            <a:avLst/>
          </a:prstGeom>
          <a:ln w="9360">
            <a:noFill/>
          </a:ln>
        </p:spPr>
      </p:pic>
      <p:pic>
        <p:nvPicPr>
          <p:cNvPr id="132" name="Picture 5"/>
          <p:cNvPicPr/>
          <p:nvPr/>
        </p:nvPicPr>
        <p:blipFill>
          <a:blip r:embed="rId5" cstate="print"/>
          <a:stretch/>
        </p:blipFill>
        <p:spPr>
          <a:xfrm>
            <a:off x="5810760" y="3615266"/>
            <a:ext cx="3333240" cy="2629080"/>
          </a:xfrm>
          <a:prstGeom prst="rect">
            <a:avLst/>
          </a:prstGeom>
          <a:ln w="9360">
            <a:noFill/>
          </a:ln>
        </p:spPr>
      </p:pic>
      <p:sp>
        <p:nvSpPr>
          <p:cNvPr id="133" name="CustomShape 1"/>
          <p:cNvSpPr/>
          <p:nvPr/>
        </p:nvSpPr>
        <p:spPr>
          <a:xfrm>
            <a:off x="2776680" y="0"/>
            <a:ext cx="3165120" cy="6390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z="3600" b="0" strike="noStrike" spc="-1">
                <a:solidFill>
                  <a:srgbClr val="000000"/>
                </a:solidFill>
                <a:uFill>
                  <a:solidFill>
                    <a:srgbClr val="FFFFFF"/>
                  </a:solidFill>
                </a:uFill>
                <a:latin typeface="Calibri"/>
              </a:rPr>
              <a:t>Conectómica</a:t>
            </a:r>
            <a:endParaRPr lang="es-AR" sz="1800" b="0" strike="noStrike" spc="-1">
              <a:solidFill>
                <a:srgbClr val="000000"/>
              </a:solidFill>
              <a:uFill>
                <a:solidFill>
                  <a:srgbClr val="FFFFFF"/>
                </a:solidFill>
              </a:uFill>
              <a:latin typeface="Arial"/>
            </a:endParaRPr>
          </a:p>
        </p:txBody>
      </p:sp>
      <p:sp>
        <p:nvSpPr>
          <p:cNvPr id="134" name="CustomShape 2"/>
          <p:cNvSpPr/>
          <p:nvPr/>
        </p:nvSpPr>
        <p:spPr>
          <a:xfrm>
            <a:off x="3292547" y="2660813"/>
            <a:ext cx="4158120" cy="45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lstStyle/>
          <a:p>
            <a:pPr>
              <a:lnSpc>
                <a:spcPct val="100000"/>
              </a:lnSpc>
            </a:pPr>
            <a:r>
              <a:rPr lang="es-AR" sz="2800" spc="-1" dirty="0" err="1" smtClean="0">
                <a:solidFill>
                  <a:srgbClr val="000000"/>
                </a:solidFill>
                <a:uFill>
                  <a:solidFill>
                    <a:srgbClr val="FFFFFF"/>
                  </a:solidFill>
                </a:uFill>
                <a:latin typeface="Calibri"/>
              </a:rPr>
              <a:t>e</a:t>
            </a:r>
            <a:r>
              <a:rPr lang="es-AR" sz="2800" b="0" strike="noStrike" spc="-1" dirty="0" err="1" smtClean="0">
                <a:solidFill>
                  <a:srgbClr val="000000"/>
                </a:solidFill>
                <a:uFill>
                  <a:solidFill>
                    <a:srgbClr val="FFFFFF"/>
                  </a:solidFill>
                </a:uFill>
                <a:latin typeface="Calibri"/>
              </a:rPr>
              <a:t>xabyte</a:t>
            </a:r>
            <a:r>
              <a:rPr lang="es-AR" sz="2800" b="0" strike="noStrike" spc="-1" dirty="0" smtClean="0">
                <a:solidFill>
                  <a:srgbClr val="000000"/>
                </a:solidFill>
                <a:uFill>
                  <a:solidFill>
                    <a:srgbClr val="FFFFFF"/>
                  </a:solidFill>
                </a:uFill>
                <a:latin typeface="Calibri"/>
              </a:rPr>
              <a:t> </a:t>
            </a:r>
            <a:r>
              <a:rPr lang="es-AR" sz="2800" b="0" strike="noStrike" spc="-1" dirty="0">
                <a:solidFill>
                  <a:srgbClr val="000000"/>
                </a:solidFill>
                <a:uFill>
                  <a:solidFill>
                    <a:srgbClr val="FFFFFF"/>
                  </a:solidFill>
                </a:uFill>
                <a:latin typeface="Calibri"/>
              </a:rPr>
              <a:t>de información en 1 mm</a:t>
            </a:r>
            <a:r>
              <a:rPr lang="es-AR" sz="2800" b="0" strike="noStrike" spc="-1" baseline="30000" dirty="0">
                <a:solidFill>
                  <a:srgbClr val="000000"/>
                </a:solidFill>
                <a:uFill>
                  <a:solidFill>
                    <a:srgbClr val="FFFFFF"/>
                  </a:solidFill>
                </a:uFill>
                <a:latin typeface="Calibri"/>
              </a:rPr>
              <a:t>3</a:t>
            </a:r>
            <a:endParaRPr lang="es-AR" sz="2800" b="0" strike="noStrike" spc="-1" dirty="0">
              <a:solidFill>
                <a:srgbClr val="000000"/>
              </a:solidFill>
              <a:uFill>
                <a:solidFill>
                  <a:srgbClr val="FFFFFF"/>
                </a:solidFill>
              </a:uFill>
              <a:latin typeface="Arial"/>
            </a:endParaRPr>
          </a:p>
        </p:txBody>
      </p:sp>
      <p:sp>
        <p:nvSpPr>
          <p:cNvPr id="135" name="CustomShape 3"/>
          <p:cNvSpPr/>
          <p:nvPr/>
        </p:nvSpPr>
        <p:spPr>
          <a:xfrm>
            <a:off x="3556000" y="1015875"/>
            <a:ext cx="5588000" cy="179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r">
              <a:lnSpc>
                <a:spcPct val="100000"/>
              </a:lnSpc>
            </a:pPr>
            <a:r>
              <a:rPr lang="es-AR" sz="2400" b="0" strike="noStrike" spc="-1" dirty="0">
                <a:solidFill>
                  <a:srgbClr val="000000"/>
                </a:solidFill>
                <a:uFill>
                  <a:solidFill>
                    <a:srgbClr val="FFFFFF"/>
                  </a:solidFill>
                </a:uFill>
                <a:latin typeface="Calibri"/>
              </a:rPr>
              <a:t>“Podemos conocer todas las conexiones (del nematodo), pero no podemos predecir que va a hacer” Chomsky N.</a:t>
            </a:r>
            <a:endParaRPr lang="es-AR" sz="1600" b="0" strike="noStrike" spc="-1" dirty="0">
              <a:solidFill>
                <a:srgbClr val="000000"/>
              </a:solidFill>
              <a:uFill>
                <a:solidFill>
                  <a:srgbClr val="FFFFFF"/>
                </a:solidFill>
              </a:uFill>
              <a:latin typeface="Arial"/>
            </a:endParaRPr>
          </a:p>
        </p:txBody>
      </p:sp>
      <p:sp>
        <p:nvSpPr>
          <p:cNvPr id="9"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err="1" smtClean="0">
                <a:solidFill>
                  <a:srgbClr val="FFFF00"/>
                </a:solidFill>
                <a:uFill>
                  <a:solidFill>
                    <a:srgbClr val="FFFFFF"/>
                  </a:solidFill>
                </a:uFill>
              </a:rPr>
              <a:t>Conectómica</a:t>
            </a:r>
            <a:endParaRPr lang="es-AR" sz="2600" b="1" spc="-1" dirty="0" smtClean="0">
              <a:solidFill>
                <a:srgbClr val="FFFF00"/>
              </a:solidFill>
              <a:uFill>
                <a:solidFill>
                  <a:srgbClr val="FFFFFF"/>
                </a:solidFill>
              </a:uFill>
            </a:endParaRPr>
          </a:p>
        </p:txBody>
      </p:sp>
      <p:sp>
        <p:nvSpPr>
          <p:cNvPr id="10" name="9 Rectángulo"/>
          <p:cNvSpPr/>
          <p:nvPr/>
        </p:nvSpPr>
        <p:spPr>
          <a:xfrm>
            <a:off x="-16933" y="6379402"/>
            <a:ext cx="7332134" cy="461665"/>
          </a:xfrm>
          <a:prstGeom prst="rect">
            <a:avLst/>
          </a:prstGeom>
        </p:spPr>
        <p:txBody>
          <a:bodyPr wrap="square">
            <a:spAutoFit/>
          </a:bodyPr>
          <a:lstStyle/>
          <a:p>
            <a:r>
              <a:rPr lang="es-AR" sz="1200" dirty="0" smtClean="0"/>
              <a:t>El tráfico anual en 2015 se estima en 2021 </a:t>
            </a:r>
            <a:r>
              <a:rPr lang="es-AR" sz="1200" dirty="0" err="1" smtClean="0"/>
              <a:t>exabytes</a:t>
            </a:r>
            <a:r>
              <a:rPr lang="es-AR" sz="1200" dirty="0" smtClean="0"/>
              <a:t>.</a:t>
            </a:r>
          </a:p>
          <a:p>
            <a:r>
              <a:rPr lang="es-AR" sz="1200" dirty="0" smtClean="0"/>
              <a:t>El tamaño de Internet (como almacenamiento digital global) se estima en 500 exabytes.</a:t>
            </a:r>
            <a:r>
              <a:rPr lang="es-AR" sz="1200" baseline="30000" dirty="0" smtClean="0">
                <a:hlinkClick r:id="rId6"/>
              </a:rPr>
              <a:t>2</a:t>
            </a:r>
            <a:endParaRPr lang="es-AR" sz="1200" dirty="0"/>
          </a:p>
        </p:txBody>
      </p:sp>
      <p:pic>
        <p:nvPicPr>
          <p:cNvPr id="168961" name="Picture 1"/>
          <p:cNvPicPr>
            <a:picLocks noChangeAspect="1" noChangeArrowheads="1"/>
          </p:cNvPicPr>
          <p:nvPr/>
        </p:nvPicPr>
        <p:blipFill>
          <a:blip r:embed="rId7" cstate="print"/>
          <a:srcRect/>
          <a:stretch>
            <a:fillRect/>
          </a:stretch>
        </p:blipFill>
        <p:spPr bwMode="auto">
          <a:xfrm>
            <a:off x="0" y="5533495"/>
            <a:ext cx="1403789" cy="850372"/>
          </a:xfrm>
          <a:prstGeom prst="rect">
            <a:avLst/>
          </a:prstGeom>
          <a:noFill/>
          <a:ln w="9525">
            <a:noFill/>
            <a:miter lim="800000"/>
            <a:headEnd/>
            <a:tailEnd/>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Los corazones cambiantes en minutos</a:t>
            </a:r>
          </a:p>
        </p:txBody>
      </p:sp>
      <p:pic>
        <p:nvPicPr>
          <p:cNvPr id="8" name="0 Imagen" descr="Lateralization 3.tif"/>
          <p:cNvPicPr/>
          <p:nvPr/>
        </p:nvPicPr>
        <p:blipFill>
          <a:blip r:embed="rId2" cstate="print"/>
          <a:srcRect l="14609" t="5037" b="38103"/>
          <a:stretch>
            <a:fillRect/>
          </a:stretch>
        </p:blipFill>
        <p:spPr>
          <a:xfrm>
            <a:off x="0" y="1066800"/>
            <a:ext cx="6781800" cy="5638800"/>
          </a:xfrm>
          <a:prstGeom prst="rect">
            <a:avLst/>
          </a:prstGeom>
        </p:spPr>
      </p:pic>
      <p:sp>
        <p:nvSpPr>
          <p:cNvPr id="9" name="8 CuadroTexto"/>
          <p:cNvSpPr txBox="1"/>
          <p:nvPr/>
        </p:nvSpPr>
        <p:spPr>
          <a:xfrm>
            <a:off x="6649406" y="3124200"/>
            <a:ext cx="2494594" cy="1569660"/>
          </a:xfrm>
          <a:prstGeom prst="rect">
            <a:avLst/>
          </a:prstGeom>
          <a:noFill/>
        </p:spPr>
        <p:txBody>
          <a:bodyPr wrap="none" rtlCol="0">
            <a:spAutoFit/>
          </a:bodyPr>
          <a:lstStyle/>
          <a:p>
            <a:r>
              <a:rPr lang="es-AR" sz="2400" dirty="0" smtClean="0"/>
              <a:t>En 5 minutos de </a:t>
            </a:r>
          </a:p>
          <a:p>
            <a:r>
              <a:rPr lang="es-AR" sz="2400" dirty="0" err="1" smtClean="0"/>
              <a:t>hipocalemia</a:t>
            </a:r>
            <a:endParaRPr lang="es-AR" sz="2400" dirty="0" smtClean="0"/>
          </a:p>
          <a:p>
            <a:r>
              <a:rPr lang="es-AR" sz="2400" dirty="0" smtClean="0"/>
              <a:t>se lateraliza la </a:t>
            </a:r>
          </a:p>
          <a:p>
            <a:r>
              <a:rPr lang="es-AR" sz="2400" dirty="0" err="1" smtClean="0"/>
              <a:t>conexina</a:t>
            </a:r>
            <a:r>
              <a:rPr lang="es-AR" sz="2400" dirty="0" smtClean="0"/>
              <a:t> 43</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1"/>
          <p:cNvPicPr/>
          <p:nvPr/>
        </p:nvPicPr>
        <p:blipFill>
          <a:blip r:embed="rId3" cstate="print"/>
          <a:stretch/>
        </p:blipFill>
        <p:spPr>
          <a:xfrm>
            <a:off x="0" y="6219720"/>
            <a:ext cx="2095200" cy="418680"/>
          </a:xfrm>
          <a:prstGeom prst="rect">
            <a:avLst/>
          </a:prstGeom>
          <a:ln w="9360">
            <a:noFill/>
          </a:ln>
        </p:spPr>
      </p:pic>
      <p:pic>
        <p:nvPicPr>
          <p:cNvPr id="91" name="Picture 2"/>
          <p:cNvPicPr/>
          <p:nvPr/>
        </p:nvPicPr>
        <p:blipFill>
          <a:blip r:embed="rId4" cstate="print"/>
          <a:stretch/>
        </p:blipFill>
        <p:spPr>
          <a:xfrm>
            <a:off x="7048440" y="5715000"/>
            <a:ext cx="2095200" cy="1047240"/>
          </a:xfrm>
          <a:prstGeom prst="rect">
            <a:avLst/>
          </a:prstGeom>
          <a:ln w="9360">
            <a:noFill/>
          </a:ln>
        </p:spPr>
      </p:pic>
      <p:pic>
        <p:nvPicPr>
          <p:cNvPr id="92" name="Picture 3"/>
          <p:cNvPicPr/>
          <p:nvPr/>
        </p:nvPicPr>
        <p:blipFill>
          <a:blip r:embed="rId5" cstate="print"/>
          <a:stretch/>
        </p:blipFill>
        <p:spPr>
          <a:xfrm>
            <a:off x="-7236" y="1219200"/>
            <a:ext cx="6875040" cy="4781160"/>
          </a:xfrm>
          <a:prstGeom prst="rect">
            <a:avLst/>
          </a:prstGeom>
          <a:ln w="9360">
            <a:noFill/>
          </a:ln>
        </p:spPr>
      </p:pic>
      <p:sp>
        <p:nvSpPr>
          <p:cNvPr id="93" name="CustomShape 1"/>
          <p:cNvSpPr/>
          <p:nvPr/>
        </p:nvSpPr>
        <p:spPr>
          <a:xfrm>
            <a:off x="179280" y="6678720"/>
            <a:ext cx="8783280" cy="12132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nSpc>
                <a:spcPct val="97000"/>
              </a:lnSpc>
            </a:pPr>
            <a:r>
              <a:rPr lang="es-AR" sz="800" b="0" strike="noStrike" spc="-1">
                <a:solidFill>
                  <a:srgbClr val="000000"/>
                </a:solidFill>
                <a:uFill>
                  <a:solidFill>
                    <a:srgbClr val="FFFFFF"/>
                  </a:solidFill>
                </a:uFill>
                <a:latin typeface="Arial"/>
              </a:rPr>
              <a:t>Copyright ©2002 American Heart Association</a:t>
            </a:r>
            <a:endParaRPr lang="es-AR" sz="1800" b="0" strike="noStrike" spc="-1">
              <a:solidFill>
                <a:srgbClr val="000000"/>
              </a:solidFill>
              <a:uFill>
                <a:solidFill>
                  <a:srgbClr val="FFFFFF"/>
                </a:solidFill>
              </a:uFill>
              <a:latin typeface="Arial"/>
            </a:endParaRPr>
          </a:p>
        </p:txBody>
      </p:sp>
      <p:sp>
        <p:nvSpPr>
          <p:cNvPr id="94" name="CustomShape 2"/>
          <p:cNvSpPr/>
          <p:nvPr/>
        </p:nvSpPr>
        <p:spPr>
          <a:xfrm>
            <a:off x="2860057" y="6675840"/>
            <a:ext cx="6587640" cy="182160"/>
          </a:xfrm>
          <a:prstGeom prst="rect">
            <a:avLst/>
          </a:prstGeom>
          <a:noFill/>
          <a:ln w="9360">
            <a:noFill/>
          </a:ln>
        </p:spPr>
        <p:style>
          <a:lnRef idx="0">
            <a:scrgbClr r="0" g="0" b="0"/>
          </a:lnRef>
          <a:fillRef idx="0">
            <a:scrgbClr r="0" g="0" b="0"/>
          </a:fillRef>
          <a:effectRef idx="0">
            <a:scrgbClr r="0" g="0" b="0"/>
          </a:effectRef>
          <a:fontRef idx="minor"/>
        </p:style>
        <p:txBody>
          <a:bodyPr lIns="0" tIns="0" rIns="0" bIns="0"/>
          <a:lstStyle/>
          <a:p>
            <a:pPr>
              <a:lnSpc>
                <a:spcPct val="97000"/>
              </a:lnSpc>
            </a:pPr>
            <a:r>
              <a:rPr lang="es-AR" sz="1200" b="1" strike="noStrike" spc="-1" dirty="0" err="1">
                <a:solidFill>
                  <a:srgbClr val="000000"/>
                </a:solidFill>
                <a:uFill>
                  <a:solidFill>
                    <a:srgbClr val="FFFFFF"/>
                  </a:solidFill>
                </a:uFill>
                <a:latin typeface="Arial"/>
              </a:rPr>
              <a:t>Schram</a:t>
            </a:r>
            <a:r>
              <a:rPr lang="es-AR" sz="1200" b="1" strike="noStrike" spc="-1" dirty="0">
                <a:solidFill>
                  <a:srgbClr val="000000"/>
                </a:solidFill>
                <a:uFill>
                  <a:solidFill>
                    <a:srgbClr val="FFFFFF"/>
                  </a:solidFill>
                </a:uFill>
                <a:latin typeface="Arial"/>
              </a:rPr>
              <a:t>, G. et al. </a:t>
            </a:r>
            <a:r>
              <a:rPr lang="es-AR" sz="1200" b="1" strike="noStrike" spc="-1" dirty="0" err="1">
                <a:solidFill>
                  <a:srgbClr val="000000"/>
                </a:solidFill>
                <a:uFill>
                  <a:solidFill>
                    <a:srgbClr val="FFFFFF"/>
                  </a:solidFill>
                </a:uFill>
                <a:latin typeface="Arial"/>
              </a:rPr>
              <a:t>Circ</a:t>
            </a:r>
            <a:r>
              <a:rPr lang="es-AR" sz="1200" b="1" strike="noStrike" spc="-1" dirty="0">
                <a:solidFill>
                  <a:srgbClr val="000000"/>
                </a:solidFill>
                <a:uFill>
                  <a:solidFill>
                    <a:srgbClr val="FFFFFF"/>
                  </a:solidFill>
                </a:uFill>
                <a:latin typeface="Arial"/>
              </a:rPr>
              <a:t> Res 2002;90:939-950</a:t>
            </a:r>
            <a:endParaRPr lang="es-AR" sz="1800" b="0" strike="noStrike" spc="-1" dirty="0">
              <a:solidFill>
                <a:srgbClr val="000000"/>
              </a:solidFill>
              <a:uFill>
                <a:solidFill>
                  <a:srgbClr val="FFFFFF"/>
                </a:solidFill>
              </a:uFill>
              <a:latin typeface="Arial"/>
            </a:endParaRPr>
          </a:p>
        </p:txBody>
      </p:sp>
      <p:sp>
        <p:nvSpPr>
          <p:cNvPr id="95"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trike="noStrike" spc="-1" dirty="0" smtClean="0">
                <a:solidFill>
                  <a:srgbClr val="FFFF00"/>
                </a:solidFill>
                <a:uFill>
                  <a:solidFill>
                    <a:srgbClr val="FFFFFF"/>
                  </a:solidFill>
                </a:uFill>
                <a:latin typeface="Arial"/>
              </a:rPr>
              <a:t>Nuestra comprensión de las arritmias se sostiene en el modelo de potencial de acción de los cardiomiocitos</a:t>
            </a:r>
            <a:endParaRPr lang="es-AR" sz="2600" b="0" strike="noStrike" spc="-1" dirty="0">
              <a:solidFill>
                <a:srgbClr val="FFFF00"/>
              </a:solidFill>
              <a:uFill>
                <a:solidFill>
                  <a:srgbClr val="FFFFFF"/>
                </a:solidFill>
              </a:uFill>
              <a:latin typeface="Arial"/>
            </a:endParaRPr>
          </a:p>
        </p:txBody>
      </p:sp>
      <p:sp>
        <p:nvSpPr>
          <p:cNvPr id="11" name="10 Triángulo isósceles"/>
          <p:cNvSpPr/>
          <p:nvPr/>
        </p:nvSpPr>
        <p:spPr>
          <a:xfrm rot="5400000">
            <a:off x="2478789" y="1758951"/>
            <a:ext cx="79375"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11 Triángulo isósceles"/>
          <p:cNvSpPr/>
          <p:nvPr/>
        </p:nvSpPr>
        <p:spPr>
          <a:xfrm rot="4475319">
            <a:off x="2452596" y="2652398"/>
            <a:ext cx="79375"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Triángulo isósceles"/>
          <p:cNvSpPr/>
          <p:nvPr/>
        </p:nvSpPr>
        <p:spPr>
          <a:xfrm rot="13916115" flipH="1">
            <a:off x="3564639" y="2499998"/>
            <a:ext cx="79375"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13 Triángulo isósceles"/>
          <p:cNvSpPr/>
          <p:nvPr/>
        </p:nvSpPr>
        <p:spPr>
          <a:xfrm rot="13916115" flipH="1">
            <a:off x="3783713" y="3614423"/>
            <a:ext cx="79375"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14 Triángulo isósceles"/>
          <p:cNvSpPr/>
          <p:nvPr/>
        </p:nvSpPr>
        <p:spPr>
          <a:xfrm rot="16200000" flipH="1">
            <a:off x="4279015" y="4436750"/>
            <a:ext cx="79375" cy="203200"/>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3"/>
          <p:cNvPicPr/>
          <p:nvPr/>
        </p:nvPicPr>
        <p:blipFill>
          <a:blip r:embed="rId5" cstate="print"/>
          <a:srcRect l="74095" t="75779" r="14226" b="3558"/>
          <a:stretch/>
        </p:blipFill>
        <p:spPr>
          <a:xfrm>
            <a:off x="7010400" y="2989946"/>
            <a:ext cx="2133600" cy="1857828"/>
          </a:xfrm>
          <a:prstGeom prst="rect">
            <a:avLst/>
          </a:prstGeom>
          <a:ln w="9360">
            <a:noFill/>
          </a:ln>
        </p:spPr>
      </p:pic>
      <p:sp>
        <p:nvSpPr>
          <p:cNvPr id="17" name="16 CuadroTexto"/>
          <p:cNvSpPr txBox="1"/>
          <p:nvPr/>
        </p:nvSpPr>
        <p:spPr>
          <a:xfrm>
            <a:off x="7126520" y="3933371"/>
            <a:ext cx="312906" cy="369332"/>
          </a:xfrm>
          <a:prstGeom prst="rect">
            <a:avLst/>
          </a:prstGeom>
          <a:noFill/>
        </p:spPr>
        <p:txBody>
          <a:bodyPr wrap="none" rtlCol="0">
            <a:spAutoFit/>
          </a:bodyPr>
          <a:lstStyle/>
          <a:p>
            <a:r>
              <a:rPr lang="es-AR" b="1" dirty="0" smtClean="0"/>
              <a:t>0</a:t>
            </a:r>
            <a:endParaRPr lang="en-US" b="1" dirty="0"/>
          </a:p>
        </p:txBody>
      </p:sp>
      <p:sp>
        <p:nvSpPr>
          <p:cNvPr id="18" name="17 CuadroTexto"/>
          <p:cNvSpPr txBox="1"/>
          <p:nvPr/>
        </p:nvSpPr>
        <p:spPr>
          <a:xfrm>
            <a:off x="7336974" y="2764969"/>
            <a:ext cx="312906" cy="369332"/>
          </a:xfrm>
          <a:prstGeom prst="rect">
            <a:avLst/>
          </a:prstGeom>
          <a:noFill/>
        </p:spPr>
        <p:txBody>
          <a:bodyPr wrap="none" rtlCol="0">
            <a:spAutoFit/>
          </a:bodyPr>
          <a:lstStyle/>
          <a:p>
            <a:r>
              <a:rPr lang="es-AR" b="1" dirty="0" smtClean="0"/>
              <a:t>1</a:t>
            </a:r>
            <a:endParaRPr lang="en-US" b="1" dirty="0"/>
          </a:p>
        </p:txBody>
      </p:sp>
      <p:sp>
        <p:nvSpPr>
          <p:cNvPr id="19" name="18 CuadroTexto"/>
          <p:cNvSpPr txBox="1"/>
          <p:nvPr/>
        </p:nvSpPr>
        <p:spPr>
          <a:xfrm>
            <a:off x="7750627" y="2844800"/>
            <a:ext cx="391886" cy="369332"/>
          </a:xfrm>
          <a:prstGeom prst="rect">
            <a:avLst/>
          </a:prstGeom>
          <a:noFill/>
        </p:spPr>
        <p:txBody>
          <a:bodyPr wrap="square" rtlCol="0">
            <a:spAutoFit/>
          </a:bodyPr>
          <a:lstStyle/>
          <a:p>
            <a:r>
              <a:rPr lang="es-AR" b="1" dirty="0" smtClean="0"/>
              <a:t>2</a:t>
            </a:r>
            <a:endParaRPr lang="en-US" b="1" dirty="0"/>
          </a:p>
        </p:txBody>
      </p:sp>
      <p:sp>
        <p:nvSpPr>
          <p:cNvPr id="20" name="19 CuadroTexto"/>
          <p:cNvSpPr txBox="1"/>
          <p:nvPr/>
        </p:nvSpPr>
        <p:spPr>
          <a:xfrm>
            <a:off x="8381989" y="3447134"/>
            <a:ext cx="391886" cy="369332"/>
          </a:xfrm>
          <a:prstGeom prst="rect">
            <a:avLst/>
          </a:prstGeom>
          <a:noFill/>
        </p:spPr>
        <p:txBody>
          <a:bodyPr wrap="square" rtlCol="0">
            <a:spAutoFit/>
          </a:bodyPr>
          <a:lstStyle/>
          <a:p>
            <a:r>
              <a:rPr lang="es-AR" b="1" dirty="0" smtClean="0"/>
              <a:t>3</a:t>
            </a:r>
            <a:endParaRPr lang="en-US" b="1" dirty="0"/>
          </a:p>
        </p:txBody>
      </p:sp>
      <p:sp>
        <p:nvSpPr>
          <p:cNvPr id="21" name="20 CuadroTexto"/>
          <p:cNvSpPr txBox="1"/>
          <p:nvPr/>
        </p:nvSpPr>
        <p:spPr>
          <a:xfrm>
            <a:off x="8781127" y="4383290"/>
            <a:ext cx="391886" cy="369332"/>
          </a:xfrm>
          <a:prstGeom prst="rect">
            <a:avLst/>
          </a:prstGeom>
          <a:noFill/>
        </p:spPr>
        <p:txBody>
          <a:bodyPr wrap="square" rtlCol="0">
            <a:spAutoFit/>
          </a:bodyPr>
          <a:lstStyle/>
          <a:p>
            <a:r>
              <a:rPr lang="es-AR" b="1" dirty="0" smtClean="0"/>
              <a:t>4</a:t>
            </a:r>
            <a:endParaRPr lang="en-US" b="1" dirty="0"/>
          </a:p>
        </p:txBody>
      </p:sp>
      <p:sp>
        <p:nvSpPr>
          <p:cNvPr id="22" name="21 CuadroTexto"/>
          <p:cNvSpPr txBox="1"/>
          <p:nvPr/>
        </p:nvSpPr>
        <p:spPr>
          <a:xfrm>
            <a:off x="7663542" y="4862285"/>
            <a:ext cx="736099" cy="369332"/>
          </a:xfrm>
          <a:prstGeom prst="rect">
            <a:avLst/>
          </a:prstGeom>
          <a:noFill/>
        </p:spPr>
        <p:txBody>
          <a:bodyPr wrap="none" rtlCol="0">
            <a:spAutoFit/>
          </a:bodyPr>
          <a:lstStyle/>
          <a:p>
            <a:r>
              <a:rPr lang="es-AR" dirty="0" smtClean="0"/>
              <a:t>fases</a:t>
            </a:r>
            <a:endParaRPr lang="en-US" dirty="0"/>
          </a:p>
        </p:txBody>
      </p:sp>
      <p:sp>
        <p:nvSpPr>
          <p:cNvPr id="23" name="22 Rectángulo"/>
          <p:cNvSpPr/>
          <p:nvPr/>
        </p:nvSpPr>
        <p:spPr>
          <a:xfrm>
            <a:off x="6923315" y="2496457"/>
            <a:ext cx="2191657" cy="2830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childTnLst>
                                    <p:anim calcmode="discrete" valueType="str">
                                      <p:cBhvr>
                                        <p:cTn id="6" dur="1000" fill="hold"/>
                                        <p:tgtEl>
                                          <p:spTgt spid="11"/>
                                        </p:tgtEl>
                                        <p:attrNameLst>
                                          <p:attrName>style.visibility</p:attrName>
                                        </p:attrNameLst>
                                      </p:cBhvr>
                                      <p:tavLst>
                                        <p:tav tm="0">
                                          <p:val>
                                            <p:strVal val="hidden"/>
                                          </p:val>
                                        </p:tav>
                                        <p:tav tm="50000">
                                          <p:val>
                                            <p:strVal val="visible"/>
                                          </p:val>
                                        </p:tav>
                                      </p:tavLst>
                                    </p:anim>
                                  </p:childTnLst>
                                </p:cTn>
                              </p:par>
                            </p:childTnLst>
                          </p:cTn>
                        </p:par>
                        <p:par>
                          <p:cTn id="7" fill="hold">
                            <p:stCondLst>
                              <p:cond delay="1000"/>
                            </p:stCondLst>
                            <p:childTnLst>
                              <p:par>
                                <p:cTn id="8" presetID="35" presetClass="emph" presetSubtype="0" repeatCount="indefinite" fill="hold" grpId="0" nodeType="afterEffect">
                                  <p:stCondLst>
                                    <p:cond delay="0"/>
                                  </p:stCondLst>
                                  <p:childTnLst>
                                    <p:anim calcmode="discrete" valueType="str">
                                      <p:cBhvr>
                                        <p:cTn id="9" dur="1000" fill="hold"/>
                                        <p:tgtEl>
                                          <p:spTgt spid="12"/>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35" presetClass="emph" presetSubtype="0" repeatCount="indefinite" fill="hold" grpId="0" nodeType="afterEffect">
                                  <p:stCondLst>
                                    <p:cond delay="0"/>
                                  </p:stCondLst>
                                  <p:childTnLst>
                                    <p:anim calcmode="discrete" valueType="str">
                                      <p:cBhvr>
                                        <p:cTn id="12" dur="1000" fill="hold"/>
                                        <p:tgtEl>
                                          <p:spTgt spid="13"/>
                                        </p:tgtEl>
                                        <p:attrNameLst>
                                          <p:attrName>style.visibility</p:attrName>
                                        </p:attrNameLst>
                                      </p:cBhvr>
                                      <p:tavLst>
                                        <p:tav tm="0">
                                          <p:val>
                                            <p:strVal val="hidden"/>
                                          </p:val>
                                        </p:tav>
                                        <p:tav tm="50000">
                                          <p:val>
                                            <p:strVal val="visible"/>
                                          </p:val>
                                        </p:tav>
                                      </p:tavLst>
                                    </p:anim>
                                  </p:childTnLst>
                                </p:cTn>
                              </p:par>
                            </p:childTnLst>
                          </p:cTn>
                        </p:par>
                        <p:par>
                          <p:cTn id="13" fill="hold">
                            <p:stCondLst>
                              <p:cond delay="3000"/>
                            </p:stCondLst>
                            <p:childTnLst>
                              <p:par>
                                <p:cTn id="14" presetID="35" presetClass="emph" presetSubtype="0" repeatCount="indefinite" fill="hold" grpId="0" nodeType="afterEffect">
                                  <p:stCondLst>
                                    <p:cond delay="0"/>
                                  </p:stCondLst>
                                  <p:childTnLst>
                                    <p:anim calcmode="discrete" valueType="str">
                                      <p:cBhvr>
                                        <p:cTn id="15" dur="1000" fill="hold"/>
                                        <p:tgtEl>
                                          <p:spTgt spid="14"/>
                                        </p:tgtEl>
                                        <p:attrNameLst>
                                          <p:attrName>style.visibility</p:attrName>
                                        </p:attrNameLst>
                                      </p:cBhvr>
                                      <p:tavLst>
                                        <p:tav tm="0">
                                          <p:val>
                                            <p:strVal val="hidden"/>
                                          </p:val>
                                        </p:tav>
                                        <p:tav tm="50000">
                                          <p:val>
                                            <p:strVal val="visible"/>
                                          </p:val>
                                        </p:tav>
                                      </p:tavLst>
                                    </p:anim>
                                  </p:childTnLst>
                                </p:cTn>
                              </p:par>
                            </p:childTnLst>
                          </p:cTn>
                        </p:par>
                        <p:par>
                          <p:cTn id="16" fill="hold">
                            <p:stCondLst>
                              <p:cond delay="4000"/>
                            </p:stCondLst>
                            <p:childTnLst>
                              <p:par>
                                <p:cTn id="17" presetID="35" presetClass="emph" presetSubtype="0" repeatCount="indefinite" fill="hold" grpId="0" nodeType="afterEffect">
                                  <p:stCondLst>
                                    <p:cond delay="0"/>
                                  </p:stCondLst>
                                  <p:childTnLst>
                                    <p:anim calcmode="discrete" valueType="str">
                                      <p:cBhvr>
                                        <p:cTn id="18"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Los corazones cambiantes en segundos</a:t>
            </a:r>
          </a:p>
        </p:txBody>
      </p:sp>
      <p:graphicFrame>
        <p:nvGraphicFramePr>
          <p:cNvPr id="4" name="Object 3"/>
          <p:cNvGraphicFramePr>
            <a:graphicFrameLocks noChangeAspect="1"/>
          </p:cNvGraphicFramePr>
          <p:nvPr/>
        </p:nvGraphicFramePr>
        <p:xfrm>
          <a:off x="419100" y="1066800"/>
          <a:ext cx="3195638" cy="4002088"/>
        </p:xfrm>
        <a:graphic>
          <a:graphicData uri="http://schemas.openxmlformats.org/presentationml/2006/ole">
            <p:oleObj spid="_x0000_s84994" name="CorelPhotoPaint.Image.9" r:id="rId3" imgW="3962072" imgH="3840163" progId="">
              <p:embed/>
            </p:oleObj>
          </a:graphicData>
        </a:graphic>
      </p:graphicFrame>
      <p:pic>
        <p:nvPicPr>
          <p:cNvPr id="5" name="4 Imagen" descr="C:\Users\ERDi7\Desktop\Dropbox\Tesis\Activa PA ECG.tif"/>
          <p:cNvPicPr/>
          <p:nvPr/>
        </p:nvPicPr>
        <p:blipFill>
          <a:blip r:embed="rId4" cstate="print">
            <a:lum contrast="10000"/>
          </a:blip>
          <a:srcRect t="4402" r="12324"/>
          <a:stretch>
            <a:fillRect/>
          </a:stretch>
        </p:blipFill>
        <p:spPr bwMode="auto">
          <a:xfrm>
            <a:off x="5139554" y="1145303"/>
            <a:ext cx="3894083" cy="4017567"/>
          </a:xfrm>
          <a:prstGeom prst="rect">
            <a:avLst/>
          </a:prstGeom>
          <a:noFill/>
          <a:ln w="9525">
            <a:noFill/>
            <a:miter lim="800000"/>
            <a:headEnd/>
            <a:tailEnd/>
          </a:ln>
        </p:spPr>
      </p:pic>
      <p:cxnSp>
        <p:nvCxnSpPr>
          <p:cNvPr id="6" name="5 Conector recto de flecha"/>
          <p:cNvCxnSpPr/>
          <p:nvPr/>
        </p:nvCxnSpPr>
        <p:spPr>
          <a:xfrm flipV="1">
            <a:off x="3557744" y="2885547"/>
            <a:ext cx="1662842" cy="177100"/>
          </a:xfrm>
          <a:prstGeom prst="straightConnector1">
            <a:avLst/>
          </a:prstGeom>
          <a:ln w="19050">
            <a:solidFill>
              <a:schemeClr val="tx1"/>
            </a:solidFill>
            <a:tailEnd type="arrow"/>
          </a:ln>
        </p:spPr>
        <p:style>
          <a:lnRef idx="2">
            <a:schemeClr val="dk1"/>
          </a:lnRef>
          <a:fillRef idx="0">
            <a:schemeClr val="dk1"/>
          </a:fillRef>
          <a:effectRef idx="1">
            <a:schemeClr val="dk1"/>
          </a:effectRef>
          <a:fontRef idx="minor">
            <a:schemeClr val="tx1"/>
          </a:fontRef>
        </p:style>
      </p:cxnSp>
      <p:cxnSp>
        <p:nvCxnSpPr>
          <p:cNvPr id="7" name="6 Conector recto de flecha"/>
          <p:cNvCxnSpPr/>
          <p:nvPr/>
        </p:nvCxnSpPr>
        <p:spPr>
          <a:xfrm>
            <a:off x="3554569" y="3415523"/>
            <a:ext cx="1687282" cy="1071638"/>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9" name="8 CuadroTexto"/>
          <p:cNvSpPr txBox="1"/>
          <p:nvPr/>
        </p:nvSpPr>
        <p:spPr>
          <a:xfrm>
            <a:off x="304800" y="5257800"/>
            <a:ext cx="8839200" cy="1200329"/>
          </a:xfrm>
          <a:prstGeom prst="rect">
            <a:avLst/>
          </a:prstGeom>
          <a:noFill/>
        </p:spPr>
        <p:txBody>
          <a:bodyPr wrap="square" rtlCol="0">
            <a:spAutoFit/>
          </a:bodyPr>
          <a:lstStyle/>
          <a:p>
            <a:r>
              <a:rPr lang="es-AR" sz="2400" dirty="0" smtClean="0"/>
              <a:t>Durante los </a:t>
            </a:r>
            <a:r>
              <a:rPr lang="es-AR" sz="2400" b="1" dirty="0" smtClean="0"/>
              <a:t>30 segundos </a:t>
            </a:r>
            <a:r>
              <a:rPr lang="es-AR" sz="2400" dirty="0" smtClean="0"/>
              <a:t>de una maniobra de condicionamiento  isquémico se producen </a:t>
            </a:r>
            <a:r>
              <a:rPr lang="es-AR" sz="2400" b="1" dirty="0" smtClean="0"/>
              <a:t>diferencias</a:t>
            </a:r>
            <a:r>
              <a:rPr lang="es-AR" sz="2400" dirty="0" smtClean="0"/>
              <a:t> locales de activación de los </a:t>
            </a:r>
            <a:r>
              <a:rPr lang="es-AR" sz="2400" b="1" dirty="0" smtClean="0"/>
              <a:t>potenciales</a:t>
            </a:r>
            <a:r>
              <a:rPr lang="es-AR" sz="2400" dirty="0" smtClean="0"/>
              <a:t> de acción </a:t>
            </a:r>
            <a:r>
              <a:rPr lang="es-AR" sz="2400" dirty="0" err="1" smtClean="0"/>
              <a:t>epicárdicos</a:t>
            </a:r>
            <a:endParaRPr lang="es-AR"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
          <p:cNvSpPr>
            <a:spLocks noChangeArrowheads="1"/>
          </p:cNvSpPr>
          <p:nvPr/>
        </p:nvSpPr>
        <p:spPr bwMode="auto">
          <a:xfrm>
            <a:off x="0" y="-152400"/>
            <a:ext cx="9144000" cy="889862"/>
          </a:xfrm>
          <a:prstGeom prst="rect">
            <a:avLst/>
          </a:prstGeom>
          <a:solidFill>
            <a:srgbClr val="FFFFFF"/>
          </a:solidFill>
          <a:ln w="9525">
            <a:noFill/>
            <a:miter lim="800000"/>
            <a:headEnd/>
            <a:tailEnd/>
          </a:ln>
          <a:effectLst/>
        </p:spPr>
        <p:txBody>
          <a:bodyPr vert="horz" wrap="square" lIns="0" tIns="196788" rIns="0" bIns="196788"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3200" b="0" i="0" u="none" strike="noStrike" cap="none" normalizeH="0" baseline="0" dirty="0" smtClean="0">
                <a:ln>
                  <a:noFill/>
                </a:ln>
                <a:solidFill>
                  <a:schemeClr val="tx1"/>
                </a:solidFill>
                <a:effectLst/>
                <a:latin typeface="inherit"/>
                <a:cs typeface="Arial" pitchFamily="34" charset="0"/>
              </a:rPr>
              <a:t>Del Rigor en la </a:t>
            </a:r>
            <a:r>
              <a:rPr kumimoji="0" lang="en-US" sz="3200" b="0" i="0" u="none" strike="noStrike" cap="none" normalizeH="0" baseline="0" dirty="0" err="1" smtClean="0">
                <a:ln>
                  <a:noFill/>
                </a:ln>
                <a:solidFill>
                  <a:schemeClr val="tx1"/>
                </a:solidFill>
                <a:effectLst/>
                <a:latin typeface="inherit"/>
                <a:cs typeface="Arial" pitchFamily="34" charset="0"/>
              </a:rPr>
              <a:t>Ciencia</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1923" name="Rectangle 3"/>
          <p:cNvSpPr>
            <a:spLocks noChangeArrowheads="1"/>
          </p:cNvSpPr>
          <p:nvPr/>
        </p:nvSpPr>
        <p:spPr bwMode="auto">
          <a:xfrm>
            <a:off x="0" y="697468"/>
            <a:ext cx="9144000" cy="6186309"/>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33333"/>
                </a:solidFill>
                <a:effectLst/>
                <a:cs typeface="Arial" pitchFamily="34" charset="0"/>
              </a:rPr>
              <a:t>En </a:t>
            </a:r>
            <a:r>
              <a:rPr kumimoji="0" lang="en-US" sz="2400" b="0" i="0" u="none" strike="noStrike" cap="none" normalizeH="0" baseline="0" dirty="0" err="1" smtClean="0">
                <a:ln>
                  <a:noFill/>
                </a:ln>
                <a:solidFill>
                  <a:srgbClr val="333333"/>
                </a:solidFill>
                <a:effectLst/>
                <a:cs typeface="Arial" pitchFamily="34" charset="0"/>
              </a:rPr>
              <a:t>aquel</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imperio</a:t>
            </a:r>
            <a:r>
              <a:rPr kumimoji="0" lang="en-US" sz="2400" b="0" i="0" u="none" strike="noStrike" cap="none" normalizeH="0" baseline="0" dirty="0" smtClean="0">
                <a:ln>
                  <a:noFill/>
                </a:ln>
                <a:solidFill>
                  <a:srgbClr val="333333"/>
                </a:solidFill>
                <a:effectLst/>
                <a:cs typeface="Arial" pitchFamily="34" charset="0"/>
              </a:rPr>
              <a:t>, el Arte de la </a:t>
            </a:r>
            <a:r>
              <a:rPr kumimoji="0" lang="en-US" sz="2400" b="0" i="0" u="none" strike="noStrike" cap="none" normalizeH="0" baseline="0" dirty="0" err="1" smtClean="0">
                <a:ln>
                  <a:noFill/>
                </a:ln>
                <a:solidFill>
                  <a:srgbClr val="333333"/>
                </a:solidFill>
                <a:effectLst/>
                <a:cs typeface="Arial" pitchFamily="34" charset="0"/>
              </a:rPr>
              <a:t>Cartografía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logró</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tal</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perfección</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que</a:t>
            </a:r>
            <a:r>
              <a:rPr kumimoji="0" lang="en-US" sz="2400" b="0" i="0" u="none" strike="noStrike" cap="none" normalizeH="0" baseline="0" dirty="0" smtClean="0">
                <a:ln>
                  <a:noFill/>
                </a:ln>
                <a:solidFill>
                  <a:srgbClr val="333333"/>
                </a:solidFill>
                <a:effectLst/>
                <a:cs typeface="Arial" pitchFamily="34" charset="0"/>
              </a:rPr>
              <a:t> el </a:t>
            </a:r>
            <a:r>
              <a:rPr kumimoji="0" lang="en-US" sz="2400" b="0" i="0" u="none" strike="noStrike" cap="none" normalizeH="0" baseline="0" dirty="0" err="1" smtClean="0">
                <a:ln>
                  <a:noFill/>
                </a:ln>
                <a:solidFill>
                  <a:srgbClr val="333333"/>
                </a:solidFill>
                <a:effectLst/>
                <a:cs typeface="Arial" pitchFamily="34" charset="0"/>
              </a:rPr>
              <a:t>mapa</a:t>
            </a:r>
            <a:r>
              <a:rPr kumimoji="0" lang="en-US" sz="2400" b="0" i="0" u="none" strike="noStrike" cap="none" normalizeH="0" baseline="0" dirty="0" smtClean="0">
                <a:ln>
                  <a:noFill/>
                </a:ln>
                <a:solidFill>
                  <a:srgbClr val="333333"/>
                </a:solidFill>
                <a:effectLst/>
                <a:cs typeface="Arial" pitchFamily="34" charset="0"/>
              </a:rPr>
              <a:t> de </a:t>
            </a:r>
            <a:r>
              <a:rPr kumimoji="0" lang="en-US" sz="2400" b="0" i="0" u="none" strike="noStrike" cap="none" normalizeH="0" baseline="0" dirty="0" err="1" smtClean="0">
                <a:ln>
                  <a:noFill/>
                </a:ln>
                <a:solidFill>
                  <a:srgbClr val="333333"/>
                </a:solidFill>
                <a:effectLst/>
                <a:cs typeface="Arial" pitchFamily="34" charset="0"/>
              </a:rPr>
              <a:t>una</a:t>
            </a:r>
            <a:r>
              <a:rPr kumimoji="0" lang="en-US" sz="2400" b="0" i="0" u="none" strike="noStrike" cap="none" normalizeH="0" baseline="0" dirty="0" smtClean="0">
                <a:ln>
                  <a:noFill/>
                </a:ln>
                <a:solidFill>
                  <a:srgbClr val="333333"/>
                </a:solidFill>
                <a:effectLst/>
                <a:cs typeface="Arial" pitchFamily="34" charset="0"/>
              </a:rPr>
              <a:t> sola </a:t>
            </a:r>
            <a:r>
              <a:rPr kumimoji="0" lang="en-US" sz="2400" b="0" i="0" u="none" strike="noStrike" cap="none" normalizeH="0" baseline="0" dirty="0" err="1" smtClean="0">
                <a:ln>
                  <a:noFill/>
                </a:ln>
                <a:solidFill>
                  <a:srgbClr val="333333"/>
                </a:solidFill>
                <a:effectLst/>
                <a:cs typeface="Arial" pitchFamily="34" charset="0"/>
              </a:rPr>
              <a:t>provincia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ocupaba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toda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una</a:t>
            </a:r>
            <a:r>
              <a:rPr kumimoji="0" lang="en-US" sz="2400" b="0" i="0" u="none" strike="noStrike" cap="none" normalizeH="0" baseline="0" dirty="0" smtClean="0">
                <a:ln>
                  <a:noFill/>
                </a:ln>
                <a:solidFill>
                  <a:srgbClr val="333333"/>
                </a:solidFill>
                <a:effectLst/>
                <a:cs typeface="Arial" pitchFamily="34" charset="0"/>
              </a:rPr>
              <a:t> ciudad, y el </a:t>
            </a:r>
            <a:r>
              <a:rPr kumimoji="0" lang="en-US" sz="2400" b="0" i="0" u="none" strike="noStrike" cap="none" normalizeH="0" baseline="0" dirty="0" err="1" smtClean="0">
                <a:ln>
                  <a:noFill/>
                </a:ln>
                <a:solidFill>
                  <a:srgbClr val="333333"/>
                </a:solidFill>
                <a:effectLst/>
                <a:cs typeface="Arial" pitchFamily="34" charset="0"/>
              </a:rPr>
              <a:t>mapa</a:t>
            </a:r>
            <a:r>
              <a:rPr kumimoji="0" lang="en-US" sz="2400" b="0" i="0" u="none" strike="noStrike" cap="none" normalizeH="0" baseline="0" dirty="0" smtClean="0">
                <a:ln>
                  <a:noFill/>
                </a:ln>
                <a:solidFill>
                  <a:srgbClr val="333333"/>
                </a:solidFill>
                <a:effectLst/>
                <a:cs typeface="Arial" pitchFamily="34" charset="0"/>
              </a:rPr>
              <a:t> del </a:t>
            </a:r>
            <a:r>
              <a:rPr kumimoji="0" lang="en-US" sz="2400" b="0" i="0" u="none" strike="noStrike" cap="none" normalizeH="0" baseline="0" dirty="0" err="1" smtClean="0">
                <a:ln>
                  <a:noFill/>
                </a:ln>
                <a:solidFill>
                  <a:srgbClr val="333333"/>
                </a:solidFill>
                <a:effectLst/>
                <a:cs typeface="Arial" pitchFamily="34" charset="0"/>
              </a:rPr>
              <a:t>imperio</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toda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una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provincia</a:t>
            </a:r>
            <a:r>
              <a:rPr kumimoji="0" lang="en-US" sz="2400" b="0" i="0" u="none" strike="noStrike" cap="none" normalizeH="0" baseline="0" dirty="0" smtClean="0">
                <a:ln>
                  <a:noFill/>
                </a:ln>
                <a:solidFill>
                  <a:srgbClr val="333333"/>
                </a:solidFill>
                <a:effectLst/>
                <a:cs typeface="Arial" pitchFamily="34" charset="0"/>
              </a:rPr>
              <a:t>. </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33333"/>
              </a:solidFill>
              <a:effectLst/>
              <a:cs typeface="Arial" pitchFamily="34"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33333"/>
                </a:solidFill>
                <a:effectLst/>
                <a:cs typeface="Arial" pitchFamily="34" charset="0"/>
              </a:rPr>
              <a:t>Con el </a:t>
            </a:r>
            <a:r>
              <a:rPr kumimoji="0" lang="en-US" sz="2400" b="0" i="0" u="none" strike="noStrike" cap="none" normalizeH="0" baseline="0" dirty="0" err="1" smtClean="0">
                <a:ln>
                  <a:noFill/>
                </a:ln>
                <a:solidFill>
                  <a:srgbClr val="333333"/>
                </a:solidFill>
                <a:effectLst/>
                <a:cs typeface="Arial" pitchFamily="34" charset="0"/>
              </a:rPr>
              <a:t>tiempo</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estos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mapas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desmesurados</a:t>
            </a:r>
            <a:r>
              <a:rPr kumimoji="0" lang="en-US" sz="2400" b="0" i="0" u="none" strike="noStrike" cap="none" normalizeH="0" baseline="0" dirty="0" smtClean="0">
                <a:ln>
                  <a:noFill/>
                </a:ln>
                <a:solidFill>
                  <a:srgbClr val="333333"/>
                </a:solidFill>
                <a:effectLst/>
                <a:cs typeface="Arial" pitchFamily="34" charset="0"/>
              </a:rPr>
              <a:t> no </a:t>
            </a:r>
            <a:r>
              <a:rPr kumimoji="0" lang="en-US" sz="2400" b="0" i="0" u="none" strike="noStrike" cap="none" normalizeH="0" baseline="0" dirty="0" err="1" smtClean="0">
                <a:ln>
                  <a:noFill/>
                </a:ln>
                <a:solidFill>
                  <a:srgbClr val="333333"/>
                </a:solidFill>
                <a:effectLst/>
                <a:cs typeface="Arial" pitchFamily="34" charset="0"/>
              </a:rPr>
              <a:t>satisficieron</a:t>
            </a:r>
            <a:r>
              <a:rPr kumimoji="0" lang="en-US" sz="2400" b="0" i="0" u="none" strike="noStrike" cap="none" normalizeH="0" baseline="0" dirty="0" smtClean="0">
                <a:ln>
                  <a:noFill/>
                </a:ln>
                <a:solidFill>
                  <a:srgbClr val="333333"/>
                </a:solidFill>
                <a:effectLst/>
                <a:cs typeface="Arial" pitchFamily="34" charset="0"/>
              </a:rPr>
              <a:t> y los </a:t>
            </a:r>
            <a:r>
              <a:rPr kumimoji="0" lang="en-US" sz="2400" b="0" i="0" u="none" strike="noStrike" cap="none" normalizeH="0" baseline="0" dirty="0" err="1" smtClean="0">
                <a:ln>
                  <a:noFill/>
                </a:ln>
                <a:solidFill>
                  <a:srgbClr val="333333"/>
                </a:solidFill>
                <a:effectLst/>
                <a:cs typeface="Arial" pitchFamily="34" charset="0"/>
              </a:rPr>
              <a:t>Colegios</a:t>
            </a:r>
            <a:r>
              <a:rPr kumimoji="0" lang="en-US" sz="2400" b="0" i="0" u="none" strike="noStrike" cap="none" normalizeH="0" baseline="0" dirty="0" smtClean="0">
                <a:ln>
                  <a:noFill/>
                </a:ln>
                <a:solidFill>
                  <a:srgbClr val="333333"/>
                </a:solidFill>
                <a:effectLst/>
                <a:cs typeface="Arial" pitchFamily="34" charset="0"/>
              </a:rPr>
              <a:t> de </a:t>
            </a:r>
            <a:r>
              <a:rPr kumimoji="0" lang="en-US" sz="2400" b="0" i="0" u="none" strike="noStrike" cap="none" normalizeH="0" baseline="0" dirty="0" err="1" smtClean="0">
                <a:ln>
                  <a:noFill/>
                </a:ln>
                <a:solidFill>
                  <a:srgbClr val="333333"/>
                </a:solidFill>
                <a:effectLst/>
                <a:cs typeface="Arial" pitchFamily="34" charset="0"/>
              </a:rPr>
              <a:t>Cartógrafos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levantaron</a:t>
            </a:r>
            <a:r>
              <a:rPr kumimoji="0" lang="en-US" sz="2400" b="0" i="0" u="none" strike="noStrike" cap="none" normalizeH="0" baseline="0" dirty="0" smtClean="0">
                <a:ln>
                  <a:noFill/>
                </a:ln>
                <a:solidFill>
                  <a:srgbClr val="333333"/>
                </a:solidFill>
                <a:effectLst/>
                <a:cs typeface="Arial" pitchFamily="34" charset="0"/>
              </a:rPr>
              <a:t> un </a:t>
            </a:r>
            <a:r>
              <a:rPr kumimoji="0" lang="en-US" sz="2400" b="0" i="0" u="none" strike="noStrike" cap="none" normalizeH="0" baseline="0" dirty="0" err="1" smtClean="0">
                <a:ln>
                  <a:noFill/>
                </a:ln>
                <a:solidFill>
                  <a:srgbClr val="333333"/>
                </a:solidFill>
                <a:effectLst/>
                <a:cs typeface="Arial" pitchFamily="34" charset="0"/>
              </a:rPr>
              <a:t>mapa</a:t>
            </a:r>
            <a:r>
              <a:rPr kumimoji="0" lang="en-US" sz="2400" b="0" i="0" u="none" strike="noStrike" cap="none" normalizeH="0" baseline="0" dirty="0" smtClean="0">
                <a:ln>
                  <a:noFill/>
                </a:ln>
                <a:solidFill>
                  <a:srgbClr val="333333"/>
                </a:solidFill>
                <a:effectLst/>
                <a:cs typeface="Arial" pitchFamily="34" charset="0"/>
              </a:rPr>
              <a:t> del </a:t>
            </a:r>
            <a:r>
              <a:rPr kumimoji="0" lang="en-US" sz="2400" b="0" i="0" u="none" strike="noStrike" cap="none" normalizeH="0" baseline="0" dirty="0" err="1" smtClean="0">
                <a:ln>
                  <a:noFill/>
                </a:ln>
                <a:solidFill>
                  <a:srgbClr val="333333"/>
                </a:solidFill>
                <a:effectLst/>
                <a:cs typeface="Arial" pitchFamily="34" charset="0"/>
              </a:rPr>
              <a:t>imperio</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que</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tenía</a:t>
            </a:r>
            <a:r>
              <a:rPr kumimoji="0" lang="en-US" sz="2400" b="0" i="0" u="none" strike="noStrike" cap="none" normalizeH="0" baseline="0" dirty="0" smtClean="0">
                <a:ln>
                  <a:noFill/>
                </a:ln>
                <a:solidFill>
                  <a:srgbClr val="333333"/>
                </a:solidFill>
                <a:effectLst/>
                <a:cs typeface="Arial" pitchFamily="34" charset="0"/>
              </a:rPr>
              <a:t> el </a:t>
            </a:r>
            <a:r>
              <a:rPr kumimoji="0" lang="en-US" sz="2400" b="0" i="0" u="none" strike="noStrike" cap="none" normalizeH="0" baseline="0" dirty="0" err="1" smtClean="0">
                <a:ln>
                  <a:noFill/>
                </a:ln>
                <a:solidFill>
                  <a:srgbClr val="333333"/>
                </a:solidFill>
                <a:effectLst/>
                <a:cs typeface="Arial" pitchFamily="34" charset="0"/>
              </a:rPr>
              <a:t>tamaño</a:t>
            </a:r>
            <a:r>
              <a:rPr kumimoji="0" lang="en-US" sz="2400" b="0" i="0" u="none" strike="noStrike" cap="none" normalizeH="0" baseline="0" dirty="0" smtClean="0">
                <a:ln>
                  <a:noFill/>
                </a:ln>
                <a:solidFill>
                  <a:srgbClr val="333333"/>
                </a:solidFill>
                <a:effectLst/>
                <a:cs typeface="Arial" pitchFamily="34" charset="0"/>
              </a:rPr>
              <a:t> del </a:t>
            </a:r>
            <a:r>
              <a:rPr kumimoji="0" lang="en-US" sz="2400" b="0" i="0" u="none" strike="noStrike" cap="none" normalizeH="0" baseline="0" dirty="0" err="1" smtClean="0">
                <a:ln>
                  <a:noFill/>
                </a:ln>
                <a:solidFill>
                  <a:srgbClr val="333333"/>
                </a:solidFill>
                <a:effectLst/>
                <a:cs typeface="Arial" pitchFamily="34" charset="0"/>
              </a:rPr>
              <a:t>imperio</a:t>
            </a:r>
            <a:r>
              <a:rPr kumimoji="0" lang="en-US" sz="2400" b="0" i="0" u="none" strike="noStrike" cap="none" normalizeH="0" baseline="0" dirty="0" smtClean="0">
                <a:ln>
                  <a:noFill/>
                </a:ln>
                <a:solidFill>
                  <a:srgbClr val="333333"/>
                </a:solidFill>
                <a:effectLst/>
                <a:cs typeface="Arial" pitchFamily="34" charset="0"/>
              </a:rPr>
              <a:t> y </a:t>
            </a:r>
            <a:r>
              <a:rPr kumimoji="0" lang="en-US" sz="2400" b="0" i="0" u="none" strike="noStrike" cap="none" normalizeH="0" baseline="0" dirty="0" err="1" smtClean="0">
                <a:ln>
                  <a:noFill/>
                </a:ln>
                <a:solidFill>
                  <a:srgbClr val="333333"/>
                </a:solidFill>
                <a:effectLst/>
                <a:cs typeface="Arial" pitchFamily="34" charset="0"/>
              </a:rPr>
              <a:t>coincidía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puntualmente</a:t>
            </a:r>
            <a:r>
              <a:rPr kumimoji="0" lang="en-US" sz="2400" b="0" i="0" u="none" strike="noStrike" cap="none" normalizeH="0" baseline="0" dirty="0" smtClean="0">
                <a:ln>
                  <a:noFill/>
                </a:ln>
                <a:solidFill>
                  <a:srgbClr val="333333"/>
                </a:solidFill>
                <a:effectLst/>
                <a:cs typeface="Arial" pitchFamily="34" charset="0"/>
              </a:rPr>
              <a:t> con </a:t>
            </a:r>
            <a:r>
              <a:rPr kumimoji="0" lang="en-US" sz="2400" b="0" i="0" u="none" strike="noStrike" cap="none" normalizeH="0" baseline="0" dirty="0" err="1" smtClean="0">
                <a:ln>
                  <a:noFill/>
                </a:ln>
                <a:solidFill>
                  <a:srgbClr val="333333"/>
                </a:solidFill>
                <a:effectLst/>
                <a:cs typeface="Arial" pitchFamily="34" charset="0"/>
              </a:rPr>
              <a:t>él</a:t>
            </a:r>
            <a:r>
              <a:rPr kumimoji="0" lang="en-US" sz="2400" b="0" i="0" u="none" strike="noStrike" cap="none" normalizeH="0" baseline="0" dirty="0" smtClean="0">
                <a:ln>
                  <a:noFill/>
                </a:ln>
                <a:solidFill>
                  <a:srgbClr val="333333"/>
                </a:solidFill>
                <a:effectLst/>
                <a:cs typeface="Arial" pitchFamily="34" charset="0"/>
              </a:rPr>
              <a: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rgbClr val="333333"/>
              </a:solidFill>
              <a:effectLst/>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333333"/>
                </a:solidFill>
                <a:effectLst/>
                <a:cs typeface="Arial" pitchFamily="34" charset="0"/>
              </a:rPr>
              <a:t>Menos</a:t>
            </a:r>
            <a:r>
              <a:rPr kumimoji="0" lang="en-US" sz="2400" b="0" i="0" u="none" strike="noStrike" cap="none" normalizeH="0" baseline="0" dirty="0" smtClean="0">
                <a:ln>
                  <a:noFill/>
                </a:ln>
                <a:solidFill>
                  <a:srgbClr val="333333"/>
                </a:solidFill>
                <a:effectLst/>
                <a:cs typeface="Arial" pitchFamily="34" charset="0"/>
              </a:rPr>
              <a:t> </a:t>
            </a:r>
            <a:r>
              <a:rPr lang="en-US" sz="2400" dirty="0" err="1" smtClean="0">
                <a:solidFill>
                  <a:srgbClr val="333333"/>
                </a:solidFill>
                <a:cs typeface="Arial" pitchFamily="34" charset="0"/>
              </a:rPr>
              <a:t>a</a:t>
            </a:r>
            <a:r>
              <a:rPr kumimoji="0" lang="en-US" sz="2400" b="0" i="0" u="none" strike="noStrike" cap="none" normalizeH="0" baseline="0" dirty="0" err="1" smtClean="0">
                <a:ln>
                  <a:noFill/>
                </a:ln>
                <a:solidFill>
                  <a:srgbClr val="333333"/>
                </a:solidFill>
                <a:effectLst/>
                <a:cs typeface="Arial" pitchFamily="34" charset="0"/>
              </a:rPr>
              <a:t>dictas</a:t>
            </a:r>
            <a:r>
              <a:rPr kumimoji="0" lang="en-US" sz="2400" b="0" i="0" u="none" strike="noStrike" cap="none" normalizeH="0" baseline="0" dirty="0" smtClean="0">
                <a:ln>
                  <a:noFill/>
                </a:ln>
                <a:solidFill>
                  <a:srgbClr val="333333"/>
                </a:solidFill>
                <a:effectLst/>
                <a:cs typeface="Arial" pitchFamily="34" charset="0"/>
              </a:rPr>
              <a:t> al </a:t>
            </a:r>
            <a:r>
              <a:rPr kumimoji="0" lang="en-US" sz="2400" b="0" i="0" u="none" strike="noStrike" cap="none" normalizeH="0" baseline="0" dirty="0" err="1" smtClean="0">
                <a:ln>
                  <a:noFill/>
                </a:ln>
                <a:solidFill>
                  <a:srgbClr val="333333"/>
                </a:solidFill>
                <a:effectLst/>
                <a:cs typeface="Arial" pitchFamily="34" charset="0"/>
              </a:rPr>
              <a:t>Estudio</a:t>
            </a:r>
            <a:r>
              <a:rPr kumimoji="0" lang="en-US" sz="2400" b="0" i="0" u="none" strike="noStrike" cap="none" normalizeH="0" baseline="0" dirty="0" smtClean="0">
                <a:ln>
                  <a:noFill/>
                </a:ln>
                <a:solidFill>
                  <a:srgbClr val="333333"/>
                </a:solidFill>
                <a:effectLst/>
                <a:cs typeface="Arial" pitchFamily="34" charset="0"/>
              </a:rPr>
              <a:t> de la </a:t>
            </a:r>
            <a:r>
              <a:rPr kumimoji="0" lang="en-US" sz="2400" b="0" i="0" u="none" strike="noStrike" cap="none" normalizeH="0" baseline="0" dirty="0" err="1" smtClean="0">
                <a:ln>
                  <a:noFill/>
                </a:ln>
                <a:solidFill>
                  <a:srgbClr val="333333"/>
                </a:solidFill>
                <a:effectLst/>
                <a:cs typeface="Arial" pitchFamily="34" charset="0"/>
              </a:rPr>
              <a:t>Cartografía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las</a:t>
            </a:r>
            <a:r>
              <a:rPr kumimoji="0" lang="en-US" sz="2400" b="0" i="0" u="none" strike="noStrike" cap="none" normalizeH="0" baseline="0" dirty="0" smtClean="0">
                <a:ln>
                  <a:noFill/>
                </a:ln>
                <a:solidFill>
                  <a:srgbClr val="333333"/>
                </a:solidFill>
                <a:effectLst/>
                <a:cs typeface="Arial" pitchFamily="34" charset="0"/>
              </a:rPr>
              <a:t> </a:t>
            </a:r>
            <a:r>
              <a:rPr lang="en-US" sz="2400" dirty="0" err="1" smtClean="0">
                <a:solidFill>
                  <a:srgbClr val="333333"/>
                </a:solidFill>
                <a:cs typeface="Arial" pitchFamily="34" charset="0"/>
              </a:rPr>
              <a:t>g</a:t>
            </a:r>
            <a:r>
              <a:rPr kumimoji="0" lang="en-US" sz="2400" b="0" i="0" u="none" strike="noStrike" cap="none" normalizeH="0" baseline="0" dirty="0" err="1" smtClean="0">
                <a:ln>
                  <a:noFill/>
                </a:ln>
                <a:solidFill>
                  <a:srgbClr val="333333"/>
                </a:solidFill>
                <a:effectLst/>
                <a:cs typeface="Arial" pitchFamily="34" charset="0"/>
              </a:rPr>
              <a:t>eneraciones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siguientes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entendieron</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que</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ese</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dilatado</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mapa</a:t>
            </a:r>
            <a:r>
              <a:rPr kumimoji="0" lang="en-US" sz="2400" b="0" i="0" u="none" strike="noStrike" cap="none" normalizeH="0" baseline="0" dirty="0" smtClean="0">
                <a:ln>
                  <a:noFill/>
                </a:ln>
                <a:solidFill>
                  <a:srgbClr val="333333"/>
                </a:solidFill>
                <a:effectLst/>
                <a:cs typeface="Arial" pitchFamily="34" charset="0"/>
              </a:rPr>
              <a:t> era </a:t>
            </a:r>
            <a:r>
              <a:rPr kumimoji="0" lang="en-US" sz="2400" b="0" i="0" u="none" strike="noStrike" cap="none" normalizeH="0" baseline="0" dirty="0" err="1" smtClean="0">
                <a:ln>
                  <a:noFill/>
                </a:ln>
                <a:solidFill>
                  <a:srgbClr val="333333"/>
                </a:solidFill>
                <a:effectLst/>
                <a:cs typeface="Arial" pitchFamily="34" charset="0"/>
              </a:rPr>
              <a:t>inútil</a:t>
            </a:r>
            <a:r>
              <a:rPr kumimoji="0" lang="en-US" sz="2400" b="0" i="0" u="none" strike="noStrike" cap="none" normalizeH="0" baseline="0" dirty="0" smtClean="0">
                <a:ln>
                  <a:noFill/>
                </a:ln>
                <a:solidFill>
                  <a:srgbClr val="333333"/>
                </a:solidFill>
                <a:effectLst/>
                <a:cs typeface="Arial" pitchFamily="34" charset="0"/>
              </a:rPr>
              <a:t> y no sin </a:t>
            </a:r>
            <a:r>
              <a:rPr lang="en-US" sz="2400" dirty="0" err="1" smtClean="0">
                <a:solidFill>
                  <a:srgbClr val="333333"/>
                </a:solidFill>
                <a:cs typeface="Arial" pitchFamily="34" charset="0"/>
              </a:rPr>
              <a:t>i</a:t>
            </a:r>
            <a:r>
              <a:rPr kumimoji="0" lang="en-US" sz="2400" b="0" i="0" u="none" strike="noStrike" cap="none" normalizeH="0" baseline="0" dirty="0" err="1" smtClean="0">
                <a:ln>
                  <a:noFill/>
                </a:ln>
                <a:solidFill>
                  <a:srgbClr val="333333"/>
                </a:solidFill>
                <a:effectLst/>
                <a:cs typeface="Arial" pitchFamily="34" charset="0"/>
              </a:rPr>
              <a:t>mpiedad</a:t>
            </a:r>
            <a:r>
              <a:rPr kumimoji="0" lang="en-US" sz="2400" b="0" i="0" u="none" strike="noStrike" cap="none" normalizeH="0" baseline="0" dirty="0" smtClean="0">
                <a:ln>
                  <a:noFill/>
                </a:ln>
                <a:solidFill>
                  <a:srgbClr val="333333"/>
                </a:solidFill>
                <a:effectLst/>
                <a:cs typeface="Arial" pitchFamily="34" charset="0"/>
              </a:rPr>
              <a:t> lo </a:t>
            </a:r>
            <a:r>
              <a:rPr kumimoji="0" lang="en-US" sz="2400" b="0" i="0" u="none" strike="noStrike" cap="none" normalizeH="0" baseline="0" dirty="0" err="1" smtClean="0">
                <a:ln>
                  <a:noFill/>
                </a:ln>
                <a:solidFill>
                  <a:srgbClr val="333333"/>
                </a:solidFill>
                <a:effectLst/>
                <a:cs typeface="Arial" pitchFamily="34" charset="0"/>
              </a:rPr>
              <a:t>entregaron</a:t>
            </a:r>
            <a:r>
              <a:rPr kumimoji="0" lang="en-US" sz="2400" b="0" i="0" u="none" strike="noStrike" cap="none" normalizeH="0" baseline="0" dirty="0" smtClean="0">
                <a:ln>
                  <a:noFill/>
                </a:ln>
                <a:solidFill>
                  <a:srgbClr val="333333"/>
                </a:solidFill>
                <a:effectLst/>
                <a:cs typeface="Arial" pitchFamily="34" charset="0"/>
              </a:rPr>
              <a:t> a </a:t>
            </a:r>
            <a:r>
              <a:rPr kumimoji="0" lang="en-US" sz="2400" b="0" i="0" u="none" strike="noStrike" cap="none" normalizeH="0" baseline="0" dirty="0" err="1" smtClean="0">
                <a:ln>
                  <a:noFill/>
                </a:ln>
                <a:solidFill>
                  <a:srgbClr val="333333"/>
                </a:solidFill>
                <a:effectLst/>
                <a:cs typeface="Arial" pitchFamily="34" charset="0"/>
              </a:rPr>
              <a:t>las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inclemencias</a:t>
            </a:r>
            <a:r>
              <a:rPr kumimoji="0" lang="en-US" sz="2400" b="0" i="0" u="none" strike="noStrike" cap="none" normalizeH="0" baseline="0" dirty="0" smtClean="0">
                <a:ln>
                  <a:noFill/>
                </a:ln>
                <a:solidFill>
                  <a:srgbClr val="333333"/>
                </a:solidFill>
                <a:effectLst/>
                <a:cs typeface="Arial" pitchFamily="34" charset="0"/>
              </a:rPr>
              <a:t> del sol y los </a:t>
            </a:r>
            <a:r>
              <a:rPr lang="en-US" sz="2400" dirty="0" err="1" smtClean="0">
                <a:solidFill>
                  <a:srgbClr val="333333"/>
                </a:solidFill>
                <a:cs typeface="Arial" pitchFamily="34" charset="0"/>
              </a:rPr>
              <a:t>i</a:t>
            </a:r>
            <a:r>
              <a:rPr kumimoji="0" lang="en-US" sz="2400" b="0" i="0" u="none" strike="noStrike" cap="none" normalizeH="0" baseline="0" dirty="0" err="1" smtClean="0">
                <a:ln>
                  <a:noFill/>
                </a:ln>
                <a:solidFill>
                  <a:srgbClr val="333333"/>
                </a:solidFill>
                <a:effectLst/>
                <a:cs typeface="Arial" pitchFamily="34" charset="0"/>
              </a:rPr>
              <a:t>nviernos</a:t>
            </a:r>
            <a:r>
              <a:rPr kumimoji="0" lang="en-US" sz="2400" b="0" i="0" u="none" strike="noStrike" cap="none" normalizeH="0" baseline="0" dirty="0" smtClean="0">
                <a:ln>
                  <a:noFill/>
                </a:ln>
                <a:solidFill>
                  <a:srgbClr val="333333"/>
                </a:solidFill>
                <a:effectLst/>
                <a:cs typeface="Arial"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endParaRPr lang="en-US" sz="2400" dirty="0" smtClean="0">
              <a:solidFill>
                <a:srgbClr val="333333"/>
              </a:solidFill>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smtClean="0">
                <a:ln>
                  <a:noFill/>
                </a:ln>
                <a:solidFill>
                  <a:srgbClr val="333333"/>
                </a:solidFill>
                <a:effectLst/>
                <a:cs typeface="Arial" pitchFamily="34" charset="0"/>
              </a:rPr>
              <a:t>En los </a:t>
            </a:r>
            <a:r>
              <a:rPr kumimoji="0" lang="en-US" sz="2400" b="0" i="0" u="none" strike="noStrike" cap="none" normalizeH="0" baseline="0" dirty="0" err="1" smtClean="0">
                <a:ln>
                  <a:noFill/>
                </a:ln>
                <a:solidFill>
                  <a:srgbClr val="333333"/>
                </a:solidFill>
                <a:effectLst/>
                <a:cs typeface="Arial" pitchFamily="34" charset="0"/>
              </a:rPr>
              <a:t>desiertos</a:t>
            </a:r>
            <a:r>
              <a:rPr kumimoji="0" lang="en-US" sz="2400" b="0" i="0" u="none" strike="noStrike" cap="none" normalizeH="0" baseline="0" dirty="0" smtClean="0">
                <a:ln>
                  <a:noFill/>
                </a:ln>
                <a:solidFill>
                  <a:srgbClr val="333333"/>
                </a:solidFill>
                <a:effectLst/>
                <a:cs typeface="Arial" pitchFamily="34" charset="0"/>
              </a:rPr>
              <a:t> del </a:t>
            </a:r>
            <a:r>
              <a:rPr kumimoji="0" lang="en-US" sz="2400" b="0" i="0" u="none" strike="noStrike" cap="none" normalizeH="0" baseline="0" dirty="0" err="1" smtClean="0">
                <a:ln>
                  <a:noFill/>
                </a:ln>
                <a:solidFill>
                  <a:srgbClr val="333333"/>
                </a:solidFill>
                <a:effectLst/>
                <a:cs typeface="Arial" pitchFamily="34" charset="0"/>
              </a:rPr>
              <a:t>Oeste</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perduran</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despedazadas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ruinas</a:t>
            </a:r>
            <a:r>
              <a:rPr kumimoji="0" lang="en-US" sz="2400" b="0" i="0" u="none" strike="noStrike" cap="none" normalizeH="0" baseline="0" dirty="0" smtClean="0">
                <a:ln>
                  <a:noFill/>
                </a:ln>
                <a:solidFill>
                  <a:srgbClr val="333333"/>
                </a:solidFill>
                <a:effectLst/>
                <a:cs typeface="Arial" pitchFamily="34" charset="0"/>
              </a:rPr>
              <a:t> del </a:t>
            </a:r>
            <a:r>
              <a:rPr kumimoji="0" lang="en-US" sz="2400" b="0" i="0" u="none" strike="noStrike" cap="none" normalizeH="0" baseline="0" dirty="0" err="1" smtClean="0">
                <a:ln>
                  <a:noFill/>
                </a:ln>
                <a:solidFill>
                  <a:srgbClr val="333333"/>
                </a:solidFill>
                <a:effectLst/>
                <a:cs typeface="Arial" pitchFamily="34" charset="0"/>
              </a:rPr>
              <a:t>mapa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habitadas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por</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animales</a:t>
            </a:r>
            <a:r>
              <a:rPr kumimoji="0" lang="en-US" sz="2400" b="0" i="0" u="none" strike="noStrike" cap="none" normalizeH="0" baseline="0" dirty="0" smtClean="0">
                <a:ln>
                  <a:noFill/>
                </a:ln>
                <a:solidFill>
                  <a:srgbClr val="333333"/>
                </a:solidFill>
                <a:effectLst/>
                <a:cs typeface="Arial" pitchFamily="34" charset="0"/>
              </a:rPr>
              <a:t> y </a:t>
            </a:r>
            <a:r>
              <a:rPr kumimoji="0" lang="en-US" sz="2400" b="0" i="0" u="none" strike="noStrike" cap="none" normalizeH="0" baseline="0" dirty="0" err="1" smtClean="0">
                <a:ln>
                  <a:noFill/>
                </a:ln>
                <a:solidFill>
                  <a:srgbClr val="333333"/>
                </a:solidFill>
                <a:effectLst/>
                <a:cs typeface="Arial" pitchFamily="34" charset="0"/>
              </a:rPr>
              <a:t>por</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mendigos</a:t>
            </a:r>
            <a:r>
              <a:rPr kumimoji="0" lang="en-US" sz="2400" b="0" i="0" u="none" strike="noStrike" cap="none" normalizeH="0" baseline="0" dirty="0" smtClean="0">
                <a:ln>
                  <a:noFill/>
                </a:ln>
                <a:solidFill>
                  <a:srgbClr val="333333"/>
                </a:solidFill>
                <a:effectLst/>
                <a:cs typeface="Arial" pitchFamily="34" charset="0"/>
              </a:rPr>
              <a:t>; en </a:t>
            </a:r>
            <a:r>
              <a:rPr kumimoji="0" lang="en-US" sz="2400" b="0" i="0" u="none" strike="noStrike" cap="none" normalizeH="0" baseline="0" dirty="0" err="1" smtClean="0">
                <a:ln>
                  <a:noFill/>
                </a:ln>
                <a:solidFill>
                  <a:srgbClr val="333333"/>
                </a:solidFill>
                <a:effectLst/>
                <a:cs typeface="Arial" pitchFamily="34" charset="0"/>
              </a:rPr>
              <a:t>todo</a:t>
            </a:r>
            <a:r>
              <a:rPr kumimoji="0" lang="en-US" sz="2400" b="0" i="0" u="none" strike="noStrike" cap="none" normalizeH="0" baseline="0" dirty="0" smtClean="0">
                <a:ln>
                  <a:noFill/>
                </a:ln>
                <a:solidFill>
                  <a:srgbClr val="333333"/>
                </a:solidFill>
                <a:effectLst/>
                <a:cs typeface="Arial" pitchFamily="34" charset="0"/>
              </a:rPr>
              <a:t> el </a:t>
            </a:r>
            <a:r>
              <a:rPr kumimoji="0" lang="en-US" sz="2400" b="0" i="0" u="none" strike="noStrike" cap="none" normalizeH="0" baseline="0" dirty="0" err="1" smtClean="0">
                <a:ln>
                  <a:noFill/>
                </a:ln>
                <a:solidFill>
                  <a:srgbClr val="333333"/>
                </a:solidFill>
                <a:effectLst/>
                <a:cs typeface="Arial" pitchFamily="34" charset="0"/>
              </a:rPr>
              <a:t>país</a:t>
            </a:r>
            <a:r>
              <a:rPr kumimoji="0" lang="en-US" sz="2400" b="0" i="0" u="none" strike="noStrike" cap="none" normalizeH="0" baseline="0" dirty="0" smtClean="0">
                <a:ln>
                  <a:noFill/>
                </a:ln>
                <a:solidFill>
                  <a:srgbClr val="333333"/>
                </a:solidFill>
                <a:effectLst/>
                <a:cs typeface="Arial" pitchFamily="34" charset="0"/>
              </a:rPr>
              <a:t> no hay </a:t>
            </a:r>
            <a:r>
              <a:rPr kumimoji="0" lang="en-US" sz="2400" b="0" i="0" u="none" strike="noStrike" cap="none" normalizeH="0" baseline="0" dirty="0" err="1" smtClean="0">
                <a:ln>
                  <a:noFill/>
                </a:ln>
                <a:solidFill>
                  <a:srgbClr val="333333"/>
                </a:solidFill>
                <a:effectLst/>
                <a:cs typeface="Arial" pitchFamily="34" charset="0"/>
              </a:rPr>
              <a:t>otra</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reliquia</a:t>
            </a:r>
            <a:r>
              <a:rPr kumimoji="0" lang="en-US" sz="2400" b="0" i="0" u="none" strike="noStrike" cap="none" normalizeH="0" baseline="0" dirty="0" smtClean="0">
                <a:ln>
                  <a:noFill/>
                </a:ln>
                <a:solidFill>
                  <a:srgbClr val="333333"/>
                </a:solidFill>
                <a:effectLst/>
                <a:cs typeface="Arial" pitchFamily="34" charset="0"/>
              </a:rPr>
              <a:t> de </a:t>
            </a:r>
            <a:r>
              <a:rPr kumimoji="0" lang="en-US" sz="2400" b="0" i="0" u="none" strike="noStrike" cap="none" normalizeH="0" baseline="0" dirty="0" err="1" smtClean="0">
                <a:ln>
                  <a:noFill/>
                </a:ln>
                <a:solidFill>
                  <a:srgbClr val="333333"/>
                </a:solidFill>
                <a:effectLst/>
                <a:cs typeface="Arial" pitchFamily="34" charset="0"/>
              </a:rPr>
              <a:t>las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disciplinas</a:t>
            </a:r>
            <a:r>
              <a:rPr kumimoji="0" lang="en-US" sz="2400" b="0" i="0" u="none" strike="noStrike" cap="none" normalizeH="0" baseline="0" dirty="0" smtClean="0">
                <a:ln>
                  <a:noFill/>
                </a:ln>
                <a:solidFill>
                  <a:srgbClr val="333333"/>
                </a:solidFill>
                <a:effectLst/>
                <a:cs typeface="Arial" pitchFamily="34" charset="0"/>
              </a:rPr>
              <a:t> </a:t>
            </a:r>
            <a:r>
              <a:rPr kumimoji="0" lang="en-US" sz="2400" b="0" i="0" u="none" strike="noStrike" cap="none" normalizeH="0" baseline="0" dirty="0" err="1" smtClean="0">
                <a:ln>
                  <a:noFill/>
                </a:ln>
                <a:solidFill>
                  <a:srgbClr val="333333"/>
                </a:solidFill>
                <a:effectLst/>
                <a:cs typeface="Arial" pitchFamily="34" charset="0"/>
              </a:rPr>
              <a:t>Geográficas</a:t>
            </a:r>
            <a:r>
              <a:rPr kumimoji="0" lang="en-US" sz="2400" b="0" i="0" u="none" strike="noStrike" cap="none" normalizeH="0" baseline="0" dirty="0" smtClean="0">
                <a:ln>
                  <a:noFill/>
                </a:ln>
                <a:solidFill>
                  <a:srgbClr val="333333"/>
                </a:solidFill>
                <a:effectLst/>
                <a:cs typeface="Arial"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b="0" i="0" u="none" strike="noStrike" cap="none" normalizeH="0" baseline="0" dirty="0" smtClean="0">
              <a:ln>
                <a:noFill/>
              </a:ln>
              <a:solidFill>
                <a:srgbClr val="333333"/>
              </a:solidFill>
              <a:effectLst/>
              <a:latin typeface="PT Serif"/>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333333"/>
                </a:solidFill>
                <a:effectLst/>
                <a:latin typeface="PT Serif"/>
                <a:cs typeface="Arial" pitchFamily="34" charset="0"/>
              </a:rPr>
              <a:t>Suárez</a:t>
            </a:r>
            <a:r>
              <a:rPr kumimoji="0" lang="en-US" b="0" i="0" u="none" strike="noStrike" cap="none" normalizeH="0" baseline="0" dirty="0" smtClean="0">
                <a:ln>
                  <a:noFill/>
                </a:ln>
                <a:solidFill>
                  <a:srgbClr val="333333"/>
                </a:solidFill>
                <a:effectLst/>
                <a:latin typeface="PT Serif"/>
                <a:cs typeface="Arial" pitchFamily="34" charset="0"/>
              </a:rPr>
              <a:t> Miranda, </a:t>
            </a:r>
            <a:r>
              <a:rPr kumimoji="0" lang="en-US" b="0" i="1" u="none" strike="noStrike" cap="none" normalizeH="0" baseline="0" dirty="0" err="1" smtClean="0">
                <a:ln>
                  <a:noFill/>
                </a:ln>
                <a:solidFill>
                  <a:srgbClr val="333333"/>
                </a:solidFill>
                <a:effectLst/>
                <a:latin typeface="PT Serif"/>
                <a:cs typeface="Arial" pitchFamily="34" charset="0"/>
              </a:rPr>
              <a:t>Viajes</a:t>
            </a:r>
            <a:r>
              <a:rPr kumimoji="0" lang="en-US" b="0" i="1" u="none" strike="noStrike" cap="none" normalizeH="0" baseline="0" dirty="0" smtClean="0">
                <a:ln>
                  <a:noFill/>
                </a:ln>
                <a:solidFill>
                  <a:srgbClr val="333333"/>
                </a:solidFill>
                <a:effectLst/>
                <a:latin typeface="PT Serif"/>
                <a:cs typeface="Arial" pitchFamily="34" charset="0"/>
              </a:rPr>
              <a:t> de </a:t>
            </a:r>
            <a:r>
              <a:rPr kumimoji="0" lang="en-US" b="0" i="1" u="none" strike="noStrike" cap="none" normalizeH="0" baseline="0" dirty="0" err="1" smtClean="0">
                <a:ln>
                  <a:noFill/>
                </a:ln>
                <a:solidFill>
                  <a:srgbClr val="333333"/>
                </a:solidFill>
                <a:effectLst/>
                <a:latin typeface="PT Serif"/>
                <a:cs typeface="Arial" pitchFamily="34" charset="0"/>
              </a:rPr>
              <a:t>Varones</a:t>
            </a:r>
            <a:r>
              <a:rPr kumimoji="0" lang="en-US" b="0" i="1" u="none" strike="noStrike" cap="none" normalizeH="0" baseline="0" dirty="0" smtClean="0">
                <a:ln>
                  <a:noFill/>
                </a:ln>
                <a:solidFill>
                  <a:srgbClr val="333333"/>
                </a:solidFill>
                <a:effectLst/>
                <a:latin typeface="PT Serif"/>
                <a:cs typeface="Arial" pitchFamily="34" charset="0"/>
              </a:rPr>
              <a:t> </a:t>
            </a:r>
            <a:r>
              <a:rPr kumimoji="0" lang="en-US" b="0" i="1" u="none" strike="noStrike" cap="none" normalizeH="0" baseline="0" dirty="0" err="1" smtClean="0">
                <a:ln>
                  <a:noFill/>
                </a:ln>
                <a:solidFill>
                  <a:srgbClr val="333333"/>
                </a:solidFill>
                <a:effectLst/>
                <a:latin typeface="PT Serif"/>
                <a:cs typeface="Arial" pitchFamily="34" charset="0"/>
              </a:rPr>
              <a:t>Prudentes</a:t>
            </a:r>
            <a:r>
              <a:rPr kumimoji="0" lang="en-US" b="0" i="0" u="none" strike="noStrike" cap="none" normalizeH="0" baseline="0" dirty="0" smtClean="0">
                <a:ln>
                  <a:noFill/>
                </a:ln>
                <a:solidFill>
                  <a:srgbClr val="333333"/>
                </a:solidFill>
                <a:effectLst/>
                <a:latin typeface="PT Serif"/>
                <a:cs typeface="Arial" pitchFamily="34" charset="0"/>
              </a:rPr>
              <a:t>, </a:t>
            </a:r>
            <a:r>
              <a:rPr kumimoji="0" lang="en-US" b="0" i="0" u="none" strike="noStrike" cap="none" normalizeH="0" baseline="0" dirty="0" err="1" smtClean="0">
                <a:ln>
                  <a:noFill/>
                </a:ln>
                <a:solidFill>
                  <a:srgbClr val="333333"/>
                </a:solidFill>
                <a:effectLst/>
                <a:latin typeface="PT Serif"/>
                <a:cs typeface="Arial" pitchFamily="34" charset="0"/>
              </a:rPr>
              <a:t>Libro</a:t>
            </a:r>
            <a:r>
              <a:rPr kumimoji="0" lang="en-US" b="0" i="0" u="none" strike="noStrike" cap="none" normalizeH="0" baseline="0" dirty="0" smtClean="0">
                <a:ln>
                  <a:noFill/>
                </a:ln>
                <a:solidFill>
                  <a:srgbClr val="333333"/>
                </a:solidFill>
                <a:effectLst/>
                <a:latin typeface="PT Serif"/>
                <a:cs typeface="Arial" pitchFamily="34" charset="0"/>
              </a:rPr>
              <a:t> Cuarto, Cap. XLV, </a:t>
            </a:r>
            <a:r>
              <a:rPr kumimoji="0" lang="en-US" b="0" i="0" u="none" strike="noStrike" cap="none" normalizeH="0" baseline="0" dirty="0" err="1" smtClean="0">
                <a:ln>
                  <a:noFill/>
                </a:ln>
                <a:solidFill>
                  <a:srgbClr val="333333"/>
                </a:solidFill>
                <a:effectLst/>
                <a:latin typeface="PT Serif"/>
                <a:cs typeface="Arial" pitchFamily="34" charset="0"/>
              </a:rPr>
              <a:t>Lérida</a:t>
            </a:r>
            <a:r>
              <a:rPr kumimoji="0" lang="en-US" b="0" i="0" u="none" strike="noStrike" cap="none" normalizeH="0" baseline="0" dirty="0" smtClean="0">
                <a:ln>
                  <a:noFill/>
                </a:ln>
                <a:solidFill>
                  <a:srgbClr val="333333"/>
                </a:solidFill>
                <a:effectLst/>
                <a:latin typeface="PT Serif"/>
                <a:cs typeface="Arial" pitchFamily="34" charset="0"/>
              </a:rPr>
              <a:t>, 1658.</a:t>
            </a:r>
          </a:p>
        </p:txBody>
      </p:sp>
      <p:pic>
        <p:nvPicPr>
          <p:cNvPr id="4" name="Jorge Luis Borges Textos en su voz   Del Rigor de la Ciencia[1].wma">
            <a:hlinkClick r:id="" action="ppaction://media"/>
          </p:cNvPr>
          <p:cNvPicPr>
            <a:picLocks noRot="1" noChangeAspect="1"/>
          </p:cNvPicPr>
          <p:nvPr>
            <a:audioFile r:link="rId1"/>
          </p:nvPr>
        </p:nvPicPr>
        <p:blipFill>
          <a:blip r:embed="rId3" cstate="print"/>
          <a:stretch>
            <a:fillRect/>
          </a:stretch>
        </p:blipFill>
        <p:spPr>
          <a:xfrm>
            <a:off x="8839200" y="6553200"/>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04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4"/>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4"/>
          <p:cNvPicPr/>
          <p:nvPr/>
        </p:nvPicPr>
        <p:blipFill>
          <a:blip r:embed="rId2" cstate="print"/>
          <a:stretch/>
        </p:blipFill>
        <p:spPr>
          <a:xfrm>
            <a:off x="0" y="228600"/>
            <a:ext cx="9150120" cy="6400440"/>
          </a:xfrm>
          <a:prstGeom prst="rect">
            <a:avLst/>
          </a:prstGeom>
          <a:ln>
            <a:noFill/>
          </a:ln>
        </p:spPr>
      </p:pic>
      <p:pic>
        <p:nvPicPr>
          <p:cNvPr id="142" name="Picture 2"/>
          <p:cNvPicPr/>
          <p:nvPr/>
        </p:nvPicPr>
        <p:blipFill>
          <a:blip r:embed="rId3" cstate="print"/>
          <a:srcRect l="3506" t="5965" r="3506" b="7460"/>
          <a:stretch/>
        </p:blipFill>
        <p:spPr>
          <a:xfrm>
            <a:off x="4267080" y="152280"/>
            <a:ext cx="4038120" cy="2209320"/>
          </a:xfrm>
          <a:prstGeom prst="rect">
            <a:avLst/>
          </a:prstGeom>
          <a:ln>
            <a:noFill/>
          </a:ln>
        </p:spPr>
      </p:pic>
      <p:pic>
        <p:nvPicPr>
          <p:cNvPr id="143" name="Picture 6"/>
          <p:cNvPicPr/>
          <p:nvPr/>
        </p:nvPicPr>
        <p:blipFill>
          <a:blip r:embed="rId4" cstate="print"/>
          <a:srcRect l="7813" t="22921" r="21875"/>
          <a:stretch/>
        </p:blipFill>
        <p:spPr>
          <a:xfrm>
            <a:off x="5715000" y="3809880"/>
            <a:ext cx="3428640" cy="2819160"/>
          </a:xfrm>
          <a:prstGeom prst="rect">
            <a:avLst/>
          </a:prstGeom>
          <a:ln>
            <a:noFill/>
          </a:ln>
        </p:spPr>
      </p:pic>
      <p:sp>
        <p:nvSpPr>
          <p:cNvPr id="144" name="CustomShape 1"/>
          <p:cNvSpPr/>
          <p:nvPr/>
        </p:nvSpPr>
        <p:spPr>
          <a:xfrm>
            <a:off x="155520" y="-144360"/>
            <a:ext cx="304560" cy="304560"/>
          </a:xfrm>
          <a:prstGeom prst="rect">
            <a:avLst/>
          </a:prstGeom>
          <a:noFill/>
          <a:ln>
            <a:noFill/>
          </a:ln>
        </p:spPr>
        <p:style>
          <a:lnRef idx="0">
            <a:scrgbClr r="0" g="0" b="0"/>
          </a:lnRef>
          <a:fillRef idx="0">
            <a:scrgbClr r="0" g="0" b="0"/>
          </a:fillRef>
          <a:effectRef idx="0">
            <a:scrgbClr r="0" g="0" b="0"/>
          </a:effectRef>
          <a:fontRef idx="minor"/>
        </p:style>
      </p:sp>
      <p:pic>
        <p:nvPicPr>
          <p:cNvPr id="145" name="Picture 9"/>
          <p:cNvPicPr/>
          <p:nvPr/>
        </p:nvPicPr>
        <p:blipFill>
          <a:blip r:embed="rId5" cstate="print"/>
          <a:srcRect t="20790" b="23957"/>
          <a:stretch/>
        </p:blipFill>
        <p:spPr>
          <a:xfrm>
            <a:off x="0" y="5410080"/>
            <a:ext cx="5562360" cy="1447560"/>
          </a:xfrm>
          <a:prstGeom prst="rect">
            <a:avLst/>
          </a:prstGeom>
          <a:ln w="9360">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assical vs. quantum universes"/>
          <p:cNvPicPr>
            <a:picLocks noChangeAspect="1" noChangeArrowheads="1"/>
          </p:cNvPicPr>
          <p:nvPr/>
        </p:nvPicPr>
        <p:blipFill>
          <a:blip r:embed="rId2" cstate="print"/>
          <a:srcRect l="1389" t="1466" r="770"/>
          <a:stretch>
            <a:fillRect/>
          </a:stretch>
        </p:blipFill>
        <p:spPr bwMode="auto">
          <a:xfrm>
            <a:off x="220133" y="1034173"/>
            <a:ext cx="5190067" cy="5569827"/>
          </a:xfrm>
          <a:prstGeom prst="rect">
            <a:avLst/>
          </a:prstGeom>
          <a:noFill/>
          <a:effectLst/>
        </p:spPr>
      </p:pic>
      <p:sp>
        <p:nvSpPr>
          <p:cNvPr id="5" name="4 Rectángulo"/>
          <p:cNvSpPr/>
          <p:nvPr/>
        </p:nvSpPr>
        <p:spPr>
          <a:xfrm>
            <a:off x="5621868" y="2269068"/>
            <a:ext cx="3522132" cy="2031325"/>
          </a:xfrm>
          <a:prstGeom prst="rect">
            <a:avLst/>
          </a:prstGeom>
        </p:spPr>
        <p:txBody>
          <a:bodyPr wrap="square">
            <a:spAutoFit/>
          </a:bodyPr>
          <a:lstStyle/>
          <a:p>
            <a:r>
              <a:rPr lang="es-AR" dirty="0" smtClean="0"/>
              <a:t>pero no el mejor, más verdadero o completo, </a:t>
            </a:r>
          </a:p>
          <a:p>
            <a:r>
              <a:rPr lang="es-AR" dirty="0" smtClean="0"/>
              <a:t>si por completo entendemos </a:t>
            </a:r>
          </a:p>
          <a:p>
            <a:r>
              <a:rPr lang="es-AR" dirty="0" smtClean="0"/>
              <a:t>que observamos </a:t>
            </a:r>
          </a:p>
          <a:p>
            <a:r>
              <a:rPr lang="es-AR" b="1" dirty="0" smtClean="0"/>
              <a:t>todas las variables implícitas</a:t>
            </a:r>
            <a:r>
              <a:rPr lang="es-AR" dirty="0" smtClean="0"/>
              <a:t>, como ambicionaban los esencialistas y los cartesianos.</a:t>
            </a:r>
            <a:endParaRPr lang="en-US" dirty="0"/>
          </a:p>
        </p:txBody>
      </p:sp>
      <p:sp>
        <p:nvSpPr>
          <p:cNvPr id="6"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rPr>
              <a:t>El conocimiento científico es el sistema más ordenado y organizado que tenemos.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lum bright="-20000" contrast="40000"/>
          </a:blip>
          <a:srcRect/>
          <a:stretch>
            <a:fillRect/>
          </a:stretch>
        </p:blipFill>
        <p:spPr bwMode="auto">
          <a:xfrm>
            <a:off x="387438" y="0"/>
            <a:ext cx="8756561" cy="6248400"/>
          </a:xfrm>
          <a:prstGeom prst="rect">
            <a:avLst/>
          </a:prstGeom>
          <a:noFill/>
          <a:ln w="9525">
            <a:noFill/>
            <a:miter lim="800000"/>
            <a:headEnd/>
            <a:tailEnd/>
          </a:ln>
        </p:spPr>
      </p:pic>
      <p:sp>
        <p:nvSpPr>
          <p:cNvPr id="5" name="4 Rectángulo"/>
          <p:cNvSpPr/>
          <p:nvPr/>
        </p:nvSpPr>
        <p:spPr>
          <a:xfrm>
            <a:off x="0" y="6273225"/>
            <a:ext cx="9144000" cy="584775"/>
          </a:xfrm>
          <a:prstGeom prst="rect">
            <a:avLst/>
          </a:prstGeom>
        </p:spPr>
        <p:txBody>
          <a:bodyPr wrap="square">
            <a:spAutoFit/>
          </a:bodyPr>
          <a:lstStyle/>
          <a:p>
            <a:pPr algn="just"/>
            <a:r>
              <a:rPr lang="en-US" sz="1600" dirty="0" smtClean="0"/>
              <a:t>De Members of the </a:t>
            </a:r>
            <a:r>
              <a:rPr lang="en-US" sz="1600" b="1" dirty="0" smtClean="0"/>
              <a:t>Sicilian Gambit</a:t>
            </a:r>
            <a:r>
              <a:rPr lang="en-US" sz="1600" dirty="0" smtClean="0"/>
              <a:t>: New approaches to antiarrhythmic therapy: Emerging therapeutic applications of the cell biology of cardiac arrhythmias. </a:t>
            </a:r>
            <a:r>
              <a:rPr lang="en-US" sz="1600" dirty="0" err="1" smtClean="0"/>
              <a:t>Cardiovasc</a:t>
            </a:r>
            <a:r>
              <a:rPr lang="en-US" sz="1600" dirty="0" smtClean="0"/>
              <a:t> Res 2001;52:345</a:t>
            </a:r>
            <a:endParaRPr lang="en-US" sz="1600" dirty="0"/>
          </a:p>
        </p:txBody>
      </p:sp>
      <p:sp>
        <p:nvSpPr>
          <p:cNvPr id="6" name="5 Rectángulo"/>
          <p:cNvSpPr/>
          <p:nvPr/>
        </p:nvSpPr>
        <p:spPr>
          <a:xfrm>
            <a:off x="7025471" y="838200"/>
            <a:ext cx="2118529" cy="584775"/>
          </a:xfrm>
          <a:prstGeom prst="rect">
            <a:avLst/>
          </a:prstGeom>
        </p:spPr>
        <p:txBody>
          <a:bodyPr wrap="square">
            <a:spAutoFit/>
          </a:bodyPr>
          <a:lstStyle/>
          <a:p>
            <a:pPr algn="ctr"/>
            <a:r>
              <a:rPr lang="es-AR" sz="1600" dirty="0" smtClean="0"/>
              <a:t>¿Otra apertura que pierde el juego?</a:t>
            </a:r>
            <a:endParaRPr lang="en-US" sz="16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Título"/>
          <p:cNvSpPr>
            <a:spLocks noGrp="1"/>
          </p:cNvSpPr>
          <p:nvPr>
            <p:ph type="ctrTitle"/>
          </p:nvPr>
        </p:nvSpPr>
        <p:spPr>
          <a:xfrm>
            <a:off x="2103120" y="4443845"/>
            <a:ext cx="4724400" cy="624841"/>
          </a:xfrm>
        </p:spPr>
        <p:txBody>
          <a:bodyPr/>
          <a:lstStyle/>
          <a:p>
            <a:pPr algn="ctr"/>
            <a:r>
              <a:rPr lang="es-AR" sz="2400" dirty="0" smtClean="0"/>
              <a:t>“No trates un corazón, </a:t>
            </a:r>
            <a:br>
              <a:rPr lang="es-AR" sz="2400" dirty="0" smtClean="0"/>
            </a:br>
            <a:r>
              <a:rPr lang="es-AR" sz="2400" dirty="0" smtClean="0"/>
              <a:t>sino un ser humano con corazón”</a:t>
            </a:r>
            <a:endParaRPr lang="es-AR" sz="2400" dirty="0"/>
          </a:p>
        </p:txBody>
      </p:sp>
      <p:sp>
        <p:nvSpPr>
          <p:cNvPr id="5" name="4 Subtítulo"/>
          <p:cNvSpPr>
            <a:spLocks noGrp="1"/>
          </p:cNvSpPr>
          <p:nvPr>
            <p:ph type="subTitle" idx="1"/>
          </p:nvPr>
        </p:nvSpPr>
        <p:spPr>
          <a:xfrm>
            <a:off x="6141720" y="3916680"/>
            <a:ext cx="3002280" cy="681446"/>
          </a:xfrm>
        </p:spPr>
        <p:txBody>
          <a:bodyPr/>
          <a:lstStyle/>
          <a:p>
            <a:r>
              <a:rPr lang="es-AR" dirty="0" smtClean="0"/>
              <a:t>Bernard </a:t>
            </a:r>
            <a:r>
              <a:rPr lang="es-AR" dirty="0" err="1" smtClean="0"/>
              <a:t>Lown</a:t>
            </a:r>
            <a:endParaRPr lang="es-AR" dirty="0" smtClean="0"/>
          </a:p>
          <a:p>
            <a:r>
              <a:rPr lang="es-AR" dirty="0" smtClean="0"/>
              <a:t>Premio Nobel de la Paz 1985</a:t>
            </a:r>
            <a:endParaRPr lang="es-AR" dirty="0"/>
          </a:p>
        </p:txBody>
      </p:sp>
      <p:sp>
        <p:nvSpPr>
          <p:cNvPr id="6" name="5 Rectángulo"/>
          <p:cNvSpPr/>
          <p:nvPr/>
        </p:nvSpPr>
        <p:spPr>
          <a:xfrm>
            <a:off x="45720" y="5471915"/>
            <a:ext cx="3809307" cy="1323439"/>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r>
              <a:rPr lang="es-AR" sz="2000" dirty="0" smtClean="0"/>
              <a:t>durar no es estar vivo, corazón</a:t>
            </a:r>
          </a:p>
          <a:p>
            <a:r>
              <a:rPr lang="es-AR" sz="2000" b="1" dirty="0" smtClean="0"/>
              <a:t>vivir es otra cosa.</a:t>
            </a:r>
          </a:p>
          <a:p>
            <a:r>
              <a:rPr lang="es-AR" sz="2000" dirty="0" smtClean="0"/>
              <a:t>No te entregues corazón libre.</a:t>
            </a:r>
          </a:p>
          <a:p>
            <a:r>
              <a:rPr lang="es-AR" sz="2000" dirty="0" smtClean="0"/>
              <a:t>no te entregues</a:t>
            </a:r>
            <a:endParaRPr lang="es-AR" sz="2000" dirty="0"/>
          </a:p>
        </p:txBody>
      </p:sp>
      <p:pic>
        <p:nvPicPr>
          <p:cNvPr id="7" name="Picture 2"/>
          <p:cNvPicPr>
            <a:picLocks noChangeAspect="1" noChangeArrowheads="1"/>
          </p:cNvPicPr>
          <p:nvPr/>
        </p:nvPicPr>
        <p:blipFill>
          <a:blip r:embed="rId3" cstate="print"/>
          <a:srcRect/>
          <a:stretch>
            <a:fillRect/>
          </a:stretch>
        </p:blipFill>
        <p:spPr bwMode="auto">
          <a:xfrm>
            <a:off x="7239000" y="4705350"/>
            <a:ext cx="1905000" cy="2152650"/>
          </a:xfrm>
          <a:prstGeom prst="rect">
            <a:avLst/>
          </a:prstGeom>
          <a:noFill/>
          <a:ln w="9525">
            <a:noFill/>
            <a:miter lim="800000"/>
            <a:headEnd/>
            <a:tailEnd/>
          </a:ln>
          <a:effectLst/>
        </p:spPr>
      </p:pic>
      <p:pic>
        <p:nvPicPr>
          <p:cNvPr id="8" name="Picture 2" descr="http://www.hno.harvard.edu/gazette/1999/02.11/photos/lown2.200x236.gif"/>
          <p:cNvPicPr>
            <a:picLocks noChangeAspect="1" noChangeArrowheads="1"/>
          </p:cNvPicPr>
          <p:nvPr/>
        </p:nvPicPr>
        <p:blipFill>
          <a:blip r:embed="rId4" cstate="print"/>
          <a:srcRect/>
          <a:stretch>
            <a:fillRect/>
          </a:stretch>
        </p:blipFill>
        <p:spPr bwMode="auto">
          <a:xfrm>
            <a:off x="0" y="0"/>
            <a:ext cx="1905000" cy="2247901"/>
          </a:xfrm>
          <a:prstGeom prst="rect">
            <a:avLst/>
          </a:prstGeom>
          <a:noFill/>
        </p:spPr>
      </p:pic>
      <p:sp>
        <p:nvSpPr>
          <p:cNvPr id="9" name="8 CuadroTexto"/>
          <p:cNvSpPr txBox="1"/>
          <p:nvPr/>
        </p:nvSpPr>
        <p:spPr>
          <a:xfrm>
            <a:off x="2000382" y="119612"/>
            <a:ext cx="5336717" cy="461665"/>
          </a:xfrm>
          <a:prstGeom prst="rect">
            <a:avLst/>
          </a:prstGeom>
          <a:noFill/>
        </p:spPr>
        <p:txBody>
          <a:bodyPr wrap="none" rtlCol="0">
            <a:spAutoFit/>
          </a:bodyPr>
          <a:lstStyle/>
          <a:p>
            <a:r>
              <a:rPr lang="es-AR" sz="2400" dirty="0" smtClean="0"/>
              <a:t>1961 foto con el  primer “</a:t>
            </a:r>
            <a:r>
              <a:rPr lang="es-AR" sz="2400" dirty="0" err="1" smtClean="0"/>
              <a:t>cardioverter</a:t>
            </a:r>
            <a:r>
              <a:rPr lang="es-AR" sz="2400" dirty="0" smtClean="0"/>
              <a:t>”</a:t>
            </a:r>
            <a:endParaRPr lang="es-AR" sz="2400" dirty="0"/>
          </a:p>
        </p:txBody>
      </p:sp>
      <p:sp>
        <p:nvSpPr>
          <p:cNvPr id="10" name="9 Rectángulo"/>
          <p:cNvSpPr/>
          <p:nvPr/>
        </p:nvSpPr>
        <p:spPr>
          <a:xfrm>
            <a:off x="2042159" y="666601"/>
            <a:ext cx="6717377" cy="2862322"/>
          </a:xfrm>
          <a:prstGeom prst="rect">
            <a:avLst/>
          </a:prstGeom>
        </p:spPr>
        <p:txBody>
          <a:bodyPr wrap="square">
            <a:spAutoFit/>
          </a:bodyPr>
          <a:lstStyle/>
          <a:p>
            <a:r>
              <a:rPr lang="es-AR" dirty="0" smtClean="0"/>
              <a:t>Se utilizo en una mujer que presentaba un infarto agudo de miocardio descompensada </a:t>
            </a:r>
            <a:r>
              <a:rPr lang="es-AR" dirty="0" err="1" smtClean="0"/>
              <a:t>hemodinamicamente</a:t>
            </a:r>
            <a:r>
              <a:rPr lang="es-AR" dirty="0" smtClean="0"/>
              <a:t> e inconsciente por una taquicardia ventricular sostenida refractaria al tratamiento farmacológico.</a:t>
            </a:r>
          </a:p>
          <a:p>
            <a:endParaRPr lang="es-AR" dirty="0" smtClean="0"/>
          </a:p>
          <a:p>
            <a:r>
              <a:rPr lang="es-AR" dirty="0" smtClean="0"/>
              <a:t>Luego de aplicarle una descarga de 100 J, se revirtió la arritmias y rápidamente se compensó </a:t>
            </a:r>
            <a:r>
              <a:rPr lang="es-AR" dirty="0" err="1" smtClean="0"/>
              <a:t>hemodinámicamente</a:t>
            </a:r>
            <a:r>
              <a:rPr lang="es-AR" dirty="0" smtClean="0"/>
              <a:t>.</a:t>
            </a:r>
          </a:p>
          <a:p>
            <a:endParaRPr lang="es-AR" dirty="0" smtClean="0"/>
          </a:p>
          <a:p>
            <a:r>
              <a:rPr lang="es-AR" dirty="0" smtClean="0"/>
              <a:t>Al despertar un minuto después, la paciente afirmaba que </a:t>
            </a:r>
            <a:r>
              <a:rPr lang="es-AR" dirty="0" err="1" smtClean="0"/>
              <a:t>que</a:t>
            </a:r>
            <a:r>
              <a:rPr lang="es-AR" dirty="0" smtClean="0"/>
              <a:t> </a:t>
            </a:r>
            <a:r>
              <a:rPr lang="es-AR" dirty="0" err="1" smtClean="0"/>
              <a:t>Lown</a:t>
            </a:r>
            <a:r>
              <a:rPr lang="es-AR" dirty="0" smtClean="0"/>
              <a:t> era una </a:t>
            </a:r>
            <a:r>
              <a:rPr lang="es-AR" b="1" dirty="0" smtClean="0"/>
              <a:t>ángel.  </a:t>
            </a:r>
            <a:endParaRPr lang="es-AR" b="1" dirty="0"/>
          </a:p>
        </p:txBody>
      </p:sp>
      <p:pic>
        <p:nvPicPr>
          <p:cNvPr id="150530" name="Picture 2" descr="Resultado de imagen para angel paloma"/>
          <p:cNvPicPr>
            <a:picLocks noChangeAspect="1" noChangeArrowheads="1"/>
          </p:cNvPicPr>
          <p:nvPr/>
        </p:nvPicPr>
        <p:blipFill>
          <a:blip r:embed="rId5" cstate="print">
            <a:clrChange>
              <a:clrFrom>
                <a:srgbClr val="FFFFFF"/>
              </a:clrFrom>
              <a:clrTo>
                <a:srgbClr val="FFFFFF">
                  <a:alpha val="0"/>
                </a:srgbClr>
              </a:clrTo>
            </a:clrChange>
          </a:blip>
          <a:srcRect l="20744" r="20856"/>
          <a:stretch>
            <a:fillRect/>
          </a:stretch>
        </p:blipFill>
        <p:spPr bwMode="auto">
          <a:xfrm>
            <a:off x="1" y="2590800"/>
            <a:ext cx="1691640" cy="2172482"/>
          </a:xfrm>
          <a:prstGeom prst="rect">
            <a:avLst/>
          </a:prstGeom>
          <a:noFill/>
        </p:spPr>
      </p:pic>
      <p:pic>
        <p:nvPicPr>
          <p:cNvPr id="11" name="adelante corazón.wav">
            <a:hlinkClick r:id="" action="ppaction://media"/>
          </p:cNvPr>
          <p:cNvPicPr>
            <a:picLocks noRot="1" noChangeAspect="1"/>
          </p:cNvPicPr>
          <p:nvPr>
            <a:audioFile r:link="rId1"/>
          </p:nvPr>
        </p:nvPicPr>
        <p:blipFill>
          <a:blip r:embed="rId6" cstate="print"/>
          <a:stretch>
            <a:fillRect/>
          </a:stretch>
        </p:blipFill>
        <p:spPr>
          <a:xfrm>
            <a:off x="4042228" y="5990772"/>
            <a:ext cx="304800" cy="304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11"/>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193680" y="5410200"/>
            <a:ext cx="8493120" cy="614944"/>
          </a:xfrm>
          <a:prstGeom prst="rect">
            <a:avLst/>
          </a:prstGeom>
          <a:noFill/>
          <a:ln w="9525">
            <a:noFill/>
            <a:round/>
            <a:headEnd/>
            <a:tailEnd/>
          </a:ln>
          <a:effectLst/>
        </p:spPr>
        <p:txBody>
          <a:bodyPr lIns="0" tIns="0" rIns="0" bIns="0"/>
          <a:lstStyle/>
          <a:p>
            <a:pPr algn="ct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1500" b="1" dirty="0" smtClean="0">
                <a:solidFill>
                  <a:srgbClr val="000000"/>
                </a:solidFill>
                <a:latin typeface="Arial" charset="0"/>
                <a:ea typeface="msgothic" charset="0"/>
                <a:cs typeface="msgothic" charset="0"/>
              </a:rPr>
              <a:t>Distributions </a:t>
            </a:r>
            <a:r>
              <a:rPr lang="en-GB" sz="1500" b="1" dirty="0">
                <a:solidFill>
                  <a:srgbClr val="000000"/>
                </a:solidFill>
                <a:latin typeface="Arial" charset="0"/>
                <a:ea typeface="msgothic" charset="0"/>
                <a:cs typeface="msgothic" charset="0"/>
              </a:rPr>
              <a:t>of transmembrane potential on the epicardial surface for (from left to right) </a:t>
            </a:r>
            <a:r>
              <a:rPr lang="en-GB" sz="1500" b="1" dirty="0" err="1">
                <a:solidFill>
                  <a:srgbClr val="000000"/>
                </a:solidFill>
                <a:latin typeface="Arial" charset="0"/>
                <a:ea typeface="msgothic" charset="0"/>
                <a:cs typeface="msgothic" charset="0"/>
              </a:rPr>
              <a:t>preshock</a:t>
            </a:r>
            <a:r>
              <a:rPr lang="en-GB" sz="1500" b="1" dirty="0">
                <a:solidFill>
                  <a:srgbClr val="000000"/>
                </a:solidFill>
                <a:latin typeface="Arial" charset="0"/>
                <a:ea typeface="msgothic" charset="0"/>
                <a:cs typeface="msgothic" charset="0"/>
              </a:rPr>
              <a:t> VF, shock end (0 ms), and 37 and 55 ms </a:t>
            </a:r>
            <a:r>
              <a:rPr lang="en-GB" sz="1500" b="1" dirty="0" err="1">
                <a:solidFill>
                  <a:srgbClr val="000000"/>
                </a:solidFill>
                <a:latin typeface="Arial" charset="0"/>
                <a:ea typeface="msgothic" charset="0"/>
                <a:cs typeface="msgothic" charset="0"/>
              </a:rPr>
              <a:t>postshock</a:t>
            </a:r>
            <a:r>
              <a:rPr lang="en-GB" sz="1500" b="1" dirty="0">
                <a:solidFill>
                  <a:srgbClr val="000000"/>
                </a:solidFill>
                <a:latin typeface="Arial" charset="0"/>
                <a:ea typeface="msgothic" charset="0"/>
                <a:cs typeface="msgothic" charset="0"/>
              </a:rPr>
              <a:t> for 16 V cm−1 </a:t>
            </a:r>
            <a:r>
              <a:rPr lang="en-GB" sz="1500" b="1" dirty="0" err="1">
                <a:solidFill>
                  <a:srgbClr val="000000"/>
                </a:solidFill>
                <a:latin typeface="Arial" charset="0"/>
                <a:ea typeface="msgothic" charset="0"/>
                <a:cs typeface="msgothic" charset="0"/>
              </a:rPr>
              <a:t>monophasic</a:t>
            </a:r>
            <a:r>
              <a:rPr lang="en-GB" sz="1500" b="1" dirty="0">
                <a:solidFill>
                  <a:srgbClr val="000000"/>
                </a:solidFill>
                <a:latin typeface="Arial" charset="0"/>
                <a:ea typeface="msgothic" charset="0"/>
                <a:cs typeface="msgothic" charset="0"/>
              </a:rPr>
              <a:t> shock </a:t>
            </a:r>
            <a:r>
              <a:rPr lang="en-GB" sz="1500" b="1" dirty="0" err="1">
                <a:solidFill>
                  <a:srgbClr val="000000"/>
                </a:solidFill>
                <a:latin typeface="Arial" charset="0"/>
                <a:ea typeface="msgothic" charset="0"/>
                <a:cs typeface="msgothic" charset="0"/>
              </a:rPr>
              <a:t>Preshock</a:t>
            </a:r>
            <a:r>
              <a:rPr lang="en-GB" sz="1500" b="1" dirty="0">
                <a:solidFill>
                  <a:srgbClr val="000000"/>
                </a:solidFill>
                <a:latin typeface="Arial" charset="0"/>
                <a:ea typeface="msgothic" charset="0"/>
                <a:cs typeface="msgothic" charset="0"/>
              </a:rPr>
              <a:t> VF scroll-wave filaments are shown in pink in the semi-tr...</a:t>
            </a:r>
          </a:p>
        </p:txBody>
      </p:sp>
      <p:pic>
        <p:nvPicPr>
          <p:cNvPr id="3074" name="Picture 2"/>
          <p:cNvPicPr>
            <a:picLocks noChangeAspect="1" noChangeArrowheads="1"/>
          </p:cNvPicPr>
          <p:nvPr/>
        </p:nvPicPr>
        <p:blipFill>
          <a:blip r:embed="rId3" cstate="print"/>
          <a:srcRect/>
          <a:stretch>
            <a:fillRect/>
          </a:stretch>
        </p:blipFill>
        <p:spPr bwMode="auto">
          <a:xfrm>
            <a:off x="5551201" y="6205612"/>
            <a:ext cx="3101760" cy="652388"/>
          </a:xfrm>
          <a:prstGeom prst="rect">
            <a:avLst/>
          </a:prstGeom>
          <a:noFill/>
          <a:ln w="9525">
            <a:noFill/>
            <a:round/>
            <a:headEnd/>
            <a:tailEnd/>
          </a:ln>
          <a:effectLst/>
        </p:spPr>
      </p:pic>
      <p:pic>
        <p:nvPicPr>
          <p:cNvPr id="3075" name="Picture 3"/>
          <p:cNvPicPr>
            <a:picLocks noChangeAspect="1" noChangeArrowheads="1"/>
          </p:cNvPicPr>
          <p:nvPr/>
        </p:nvPicPr>
        <p:blipFill>
          <a:blip r:embed="rId4" cstate="print"/>
          <a:srcRect/>
          <a:stretch>
            <a:fillRect/>
          </a:stretch>
        </p:blipFill>
        <p:spPr bwMode="auto">
          <a:xfrm>
            <a:off x="685800" y="1143000"/>
            <a:ext cx="7804800" cy="4170678"/>
          </a:xfrm>
          <a:prstGeom prst="rect">
            <a:avLst/>
          </a:prstGeom>
          <a:noFill/>
          <a:ln w="9525">
            <a:noFill/>
            <a:round/>
            <a:headEnd/>
            <a:tailEnd/>
          </a:ln>
          <a:effectLst/>
        </p:spPr>
      </p:pic>
      <p:sp>
        <p:nvSpPr>
          <p:cNvPr id="3076" name="Text Box 4"/>
          <p:cNvSpPr txBox="1">
            <a:spLocks noChangeArrowheads="1"/>
          </p:cNvSpPr>
          <p:nvPr/>
        </p:nvSpPr>
        <p:spPr bwMode="auto">
          <a:xfrm>
            <a:off x="533400" y="6400800"/>
            <a:ext cx="3918240" cy="231864"/>
          </a:xfrm>
          <a:prstGeom prst="rect">
            <a:avLst/>
          </a:prstGeom>
          <a:noFill/>
          <a:ln w="9525">
            <a:noFill/>
            <a:round/>
            <a:headEnd/>
            <a:tailEnd/>
          </a:ln>
          <a:effectLst/>
        </p:spPr>
        <p:txBody>
          <a:bodyPr lIns="0" tIns="0" rIns="0" bIns="0"/>
          <a:lstStyle/>
          <a:p>
            <a:pPr>
              <a:tabLst>
                <a:tab pos="656650" algn="l"/>
                <a:tab pos="1313299" algn="l"/>
                <a:tab pos="1969949" algn="l"/>
                <a:tab pos="2626599" algn="l"/>
                <a:tab pos="3283248" algn="l"/>
              </a:tabLst>
            </a:pPr>
            <a:r>
              <a:rPr lang="en-GB" sz="1100" b="1" dirty="0" err="1">
                <a:solidFill>
                  <a:srgbClr val="000000"/>
                </a:solidFill>
                <a:latin typeface="Arial" charset="0"/>
                <a:ea typeface="msgothic" charset="0"/>
                <a:cs typeface="msgothic" charset="0"/>
              </a:rPr>
              <a:t>Vigmond</a:t>
            </a:r>
            <a:r>
              <a:rPr lang="en-GB" sz="1100" b="1" dirty="0">
                <a:solidFill>
                  <a:srgbClr val="000000"/>
                </a:solidFill>
                <a:latin typeface="Arial" charset="0"/>
                <a:ea typeface="msgothic" charset="0"/>
                <a:cs typeface="msgothic" charset="0"/>
              </a:rPr>
              <a:t> E et al. Exp </a:t>
            </a:r>
            <a:r>
              <a:rPr lang="en-GB" sz="1100" b="1" dirty="0" err="1">
                <a:solidFill>
                  <a:srgbClr val="000000"/>
                </a:solidFill>
                <a:latin typeface="Arial" charset="0"/>
                <a:ea typeface="msgothic" charset="0"/>
                <a:cs typeface="msgothic" charset="0"/>
              </a:rPr>
              <a:t>Physiol</a:t>
            </a:r>
            <a:r>
              <a:rPr lang="en-GB" sz="1100" b="1" dirty="0">
                <a:solidFill>
                  <a:srgbClr val="000000"/>
                </a:solidFill>
                <a:latin typeface="Arial" charset="0"/>
                <a:ea typeface="msgothic" charset="0"/>
                <a:cs typeface="msgothic" charset="0"/>
              </a:rPr>
              <a:t> 2009;94:563-577</a:t>
            </a:r>
          </a:p>
        </p:txBody>
      </p:sp>
      <p:sp>
        <p:nvSpPr>
          <p:cNvPr id="3077" name="Text Box 5"/>
          <p:cNvSpPr txBox="1">
            <a:spLocks noChangeArrowheads="1"/>
          </p:cNvSpPr>
          <p:nvPr/>
        </p:nvSpPr>
        <p:spPr bwMode="auto">
          <a:xfrm>
            <a:off x="97920" y="6613175"/>
            <a:ext cx="4930560" cy="3470764"/>
          </a:xfrm>
          <a:prstGeom prst="rect">
            <a:avLst/>
          </a:prstGeom>
          <a:noFill/>
          <a:ln w="9525">
            <a:noFill/>
            <a:round/>
            <a:headEnd/>
            <a:tailEnd/>
          </a:ln>
          <a:effectLst/>
        </p:spPr>
        <p:txBody>
          <a:bodyPr lIns="0" tIns="0" rIns="0" bIns="0"/>
          <a:lstStyle/>
          <a:p>
            <a:pPr marL="77761" indent="-77761">
              <a:tabLst>
                <a:tab pos="656650" algn="l"/>
                <a:tab pos="1313299" algn="l"/>
                <a:tab pos="1969949" algn="l"/>
                <a:tab pos="2626599" algn="l"/>
                <a:tab pos="3283248" algn="l"/>
                <a:tab pos="3939898" algn="l"/>
                <a:tab pos="4596548" algn="l"/>
              </a:tabLst>
            </a:pPr>
            <a:r>
              <a:rPr lang="en-GB" sz="900" dirty="0">
                <a:solidFill>
                  <a:srgbClr val="000000"/>
                </a:solidFill>
                <a:latin typeface="Arial" charset="0"/>
                <a:ea typeface="msgothic" charset="0"/>
                <a:cs typeface="msgothic" charset="0"/>
              </a:rPr>
              <a:t>©2009 by The Physiological Society</a:t>
            </a:r>
          </a:p>
        </p:txBody>
      </p:sp>
      <p:sp>
        <p:nvSpPr>
          <p:cNvPr id="7" name="CustomShape 3"/>
          <p:cNvSpPr/>
          <p:nvPr/>
        </p:nvSpPr>
        <p:spPr>
          <a:xfrm>
            <a:off x="0" y="0"/>
            <a:ext cx="9144000" cy="914400"/>
          </a:xfrm>
          <a:prstGeom prst="rect">
            <a:avLst/>
          </a:prstGeom>
          <a:ln/>
        </p:spPr>
        <p:style>
          <a:lnRef idx="0">
            <a:schemeClr val="accent2"/>
          </a:lnRef>
          <a:fillRef idx="3">
            <a:schemeClr val="accent2"/>
          </a:fillRef>
          <a:effectRef idx="3">
            <a:schemeClr val="accent2"/>
          </a:effectRef>
          <a:fontRef idx="minor">
            <a:schemeClr val="lt1"/>
          </a:fontRef>
        </p:style>
        <p:txBody>
          <a:bodyPr lIns="0" tIns="0" rIns="0" bIns="0" anchor="ctr" anchorCtr="1"/>
          <a:lstStyle/>
          <a:p>
            <a:pPr algn="ctr">
              <a:lnSpc>
                <a:spcPct val="97000"/>
              </a:lnSpc>
            </a:pPr>
            <a:r>
              <a:rPr lang="es-AR" sz="2600" b="1" spc="-1" dirty="0" smtClean="0">
                <a:solidFill>
                  <a:schemeClr val="bg1"/>
                </a:solidFill>
                <a:uFill>
                  <a:solidFill>
                    <a:srgbClr val="FFFFFF"/>
                  </a:solidFill>
                </a:uFill>
              </a:rPr>
              <a:t>Electroshock en colores</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corazon iron man.jpg"/>
          <p:cNvPicPr>
            <a:picLocks noChangeAspect="1"/>
          </p:cNvPicPr>
          <p:nvPr/>
        </p:nvPicPr>
        <p:blipFill>
          <a:blip r:embed="rId2" cstate="print">
            <a:lum bright="20000"/>
          </a:blip>
          <a:stretch>
            <a:fillRect/>
          </a:stretch>
        </p:blipFill>
        <p:spPr>
          <a:xfrm>
            <a:off x="1567361" y="4114800"/>
            <a:ext cx="1899930" cy="2743200"/>
          </a:xfrm>
          <a:prstGeom prst="rect">
            <a:avLst/>
          </a:prstGeom>
        </p:spPr>
      </p:pic>
      <p:pic>
        <p:nvPicPr>
          <p:cNvPr id="6" name="Picture 2" descr="Resultado de imagen para el hombre de hojalata"/>
          <p:cNvPicPr>
            <a:picLocks noChangeAspect="1" noChangeArrowheads="1"/>
          </p:cNvPicPr>
          <p:nvPr/>
        </p:nvPicPr>
        <p:blipFill>
          <a:blip r:embed="rId3" cstate="print"/>
          <a:srcRect l="3775" t="2041" r="2347" b="2041"/>
          <a:stretch>
            <a:fillRect/>
          </a:stretch>
        </p:blipFill>
        <p:spPr bwMode="auto">
          <a:xfrm>
            <a:off x="0" y="1160593"/>
            <a:ext cx="2334630" cy="2743200"/>
          </a:xfrm>
          <a:prstGeom prst="rect">
            <a:avLst/>
          </a:prstGeom>
          <a:noFill/>
        </p:spPr>
      </p:pic>
      <p:pic>
        <p:nvPicPr>
          <p:cNvPr id="172034" name="Picture 2" descr="Resultado de imagen para ironman jarvis"/>
          <p:cNvPicPr>
            <a:picLocks noChangeAspect="1" noChangeArrowheads="1"/>
          </p:cNvPicPr>
          <p:nvPr/>
        </p:nvPicPr>
        <p:blipFill>
          <a:blip r:embed="rId4" cstate="print"/>
          <a:srcRect l="5000" r="54865" b="23413"/>
          <a:stretch>
            <a:fillRect/>
          </a:stretch>
        </p:blipFill>
        <p:spPr bwMode="auto">
          <a:xfrm>
            <a:off x="0" y="4114800"/>
            <a:ext cx="1915050" cy="2743200"/>
          </a:xfrm>
          <a:prstGeom prst="rect">
            <a:avLst/>
          </a:prstGeom>
          <a:noFill/>
        </p:spPr>
      </p:pic>
      <p:pic>
        <p:nvPicPr>
          <p:cNvPr id="172036" name="Picture 4" descr="Resultado de imagen para Visión es un androide superhéroe"/>
          <p:cNvPicPr>
            <a:picLocks noChangeAspect="1" noChangeArrowheads="1"/>
          </p:cNvPicPr>
          <p:nvPr/>
        </p:nvPicPr>
        <p:blipFill>
          <a:blip r:embed="rId5" cstate="print"/>
          <a:srcRect/>
          <a:stretch>
            <a:fillRect/>
          </a:stretch>
        </p:blipFill>
        <p:spPr bwMode="auto">
          <a:xfrm>
            <a:off x="6704330" y="4071997"/>
            <a:ext cx="2439670" cy="3665233"/>
          </a:xfrm>
          <a:prstGeom prst="rect">
            <a:avLst/>
          </a:prstGeom>
          <a:noFill/>
        </p:spPr>
      </p:pic>
      <p:sp>
        <p:nvSpPr>
          <p:cNvPr id="152578" name="AutoShape 2" descr="Resultado de imagen para casco de tony star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56674" name="Picture 2" descr="Resultado de imagen para rayo mano iron man"/>
          <p:cNvPicPr>
            <a:picLocks noChangeAspect="1" noChangeArrowheads="1"/>
          </p:cNvPicPr>
          <p:nvPr/>
        </p:nvPicPr>
        <p:blipFill>
          <a:blip r:embed="rId6" cstate="print"/>
          <a:srcRect r="17520" b="7386"/>
          <a:stretch>
            <a:fillRect/>
          </a:stretch>
        </p:blipFill>
        <p:spPr bwMode="auto">
          <a:xfrm>
            <a:off x="3270741" y="4270561"/>
            <a:ext cx="3552091" cy="2288501"/>
          </a:xfrm>
          <a:prstGeom prst="rect">
            <a:avLst/>
          </a:prstGeom>
          <a:noFill/>
        </p:spPr>
      </p:pic>
      <p:pic>
        <p:nvPicPr>
          <p:cNvPr id="156676" name="Picture 4" descr="Resultado de imagen para rayo iron man"/>
          <p:cNvPicPr>
            <a:picLocks noChangeAspect="1" noChangeArrowheads="1"/>
          </p:cNvPicPr>
          <p:nvPr/>
        </p:nvPicPr>
        <p:blipFill>
          <a:blip r:embed="rId7" cstate="print"/>
          <a:srcRect l="27224"/>
          <a:stretch>
            <a:fillRect/>
          </a:stretch>
        </p:blipFill>
        <p:spPr bwMode="auto">
          <a:xfrm>
            <a:off x="10084674" y="1691640"/>
            <a:ext cx="4122181" cy="3186113"/>
          </a:xfrm>
          <a:prstGeom prst="rect">
            <a:avLst/>
          </a:prstGeom>
          <a:noFill/>
        </p:spPr>
      </p:pic>
      <p:pic>
        <p:nvPicPr>
          <p:cNvPr id="10" name="Picture 2" descr="Resultado de imagen para tony talking with jarvis"/>
          <p:cNvPicPr>
            <a:picLocks noChangeAspect="1" noChangeArrowheads="1"/>
          </p:cNvPicPr>
          <p:nvPr/>
        </p:nvPicPr>
        <p:blipFill>
          <a:blip r:embed="rId8" cstate="print"/>
          <a:srcRect/>
          <a:stretch>
            <a:fillRect/>
          </a:stretch>
        </p:blipFill>
        <p:spPr bwMode="auto">
          <a:xfrm>
            <a:off x="4589340" y="1302119"/>
            <a:ext cx="4554660" cy="2368423"/>
          </a:xfrm>
          <a:prstGeom prst="rect">
            <a:avLst/>
          </a:prstGeom>
          <a:noFill/>
        </p:spPr>
      </p:pic>
      <p:sp>
        <p:nvSpPr>
          <p:cNvPr id="11" name="2 Título"/>
          <p:cNvSpPr txBox="1">
            <a:spLocks/>
          </p:cNvSpPr>
          <p:nvPr/>
        </p:nvSpPr>
        <p:spPr>
          <a:xfrm>
            <a:off x="0" y="0"/>
            <a:ext cx="9144000" cy="854254"/>
          </a:xfrm>
          <a:prstGeom prst="rect">
            <a:avLst/>
          </a:prstGeom>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marL="236538" lvl="0"/>
            <a:r>
              <a:rPr lang="es-ES" sz="2400" b="1" kern="0" noProof="0" dirty="0" smtClean="0">
                <a:cs typeface="Times New Roman"/>
              </a:rPr>
              <a:t>La realidad y la realidad aumentada, con poder en las manos</a:t>
            </a:r>
            <a:endParaRPr kumimoji="0" lang="es-AR" sz="2400" b="1" i="0" u="none" strike="noStrike" kern="0" cap="none" spc="0" normalizeH="0" baseline="0" noProof="0" dirty="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a:stretch>
            <a:fillRect/>
          </a:stretch>
        </p:blipFill>
        <p:spPr bwMode="auto">
          <a:xfrm>
            <a:off x="167640" y="444640"/>
            <a:ext cx="8358929" cy="6032360"/>
          </a:xfrm>
          <a:prstGeom prst="rect">
            <a:avLst/>
          </a:prstGeom>
          <a:noFill/>
          <a:ln w="9525">
            <a:noFill/>
            <a:miter lim="800000"/>
            <a:headEnd/>
            <a:tailEnd/>
          </a:ln>
          <a:effectLst/>
        </p:spPr>
      </p:pic>
      <p:sp>
        <p:nvSpPr>
          <p:cNvPr id="3" name="2 CuadroTexto"/>
          <p:cNvSpPr txBox="1"/>
          <p:nvPr/>
        </p:nvSpPr>
        <p:spPr>
          <a:xfrm>
            <a:off x="6755130" y="6097369"/>
            <a:ext cx="1314450" cy="646331"/>
          </a:xfrm>
          <a:prstGeom prst="rect">
            <a:avLst/>
          </a:prstGeom>
          <a:solidFill>
            <a:schemeClr val="bg1"/>
          </a:solidFill>
        </p:spPr>
        <p:txBody>
          <a:bodyPr wrap="square" rtlCol="0">
            <a:spAutoFit/>
          </a:bodyPr>
          <a:lstStyle/>
          <a:p>
            <a:r>
              <a:rPr lang="es-AR" dirty="0" smtClean="0"/>
              <a:t>Longitud de onda</a:t>
            </a:r>
            <a:endParaRPr lang="es-AR" dirty="0"/>
          </a:p>
        </p:txBody>
      </p:sp>
      <p:pic>
        <p:nvPicPr>
          <p:cNvPr id="4" name="3 Imagen" descr="Imagen"/>
          <p:cNvPicPr/>
          <p:nvPr/>
        </p:nvPicPr>
        <p:blipFill>
          <a:blip r:embed="rId3" cstate="print"/>
          <a:srcRect/>
          <a:stretch>
            <a:fillRect/>
          </a:stretch>
        </p:blipFill>
        <p:spPr bwMode="auto">
          <a:xfrm>
            <a:off x="6781800" y="0"/>
            <a:ext cx="2362200" cy="1478280"/>
          </a:xfrm>
          <a:prstGeom prst="rect">
            <a:avLst/>
          </a:prstGeom>
          <a:noFill/>
          <a:ln w="9525">
            <a:noFill/>
            <a:miter lim="800000"/>
            <a:headEnd/>
            <a:tailEnd/>
          </a:ln>
        </p:spPr>
      </p:pic>
      <p:sp>
        <p:nvSpPr>
          <p:cNvPr id="5" name="4 Rectángulo"/>
          <p:cNvSpPr/>
          <p:nvPr/>
        </p:nvSpPr>
        <p:spPr>
          <a:xfrm>
            <a:off x="0" y="0"/>
            <a:ext cx="4572000" cy="1200329"/>
          </a:xfrm>
          <a:prstGeom prst="rect">
            <a:avLst/>
          </a:prstGeom>
        </p:spPr>
        <p:txBody>
          <a:bodyPr>
            <a:spAutoFit/>
          </a:bodyPr>
          <a:lstStyle/>
          <a:p>
            <a:r>
              <a:rPr lang="es-AR" dirty="0" smtClean="0"/>
              <a:t>"Tus manos son mi caricia </a:t>
            </a:r>
            <a:br>
              <a:rPr lang="es-AR" dirty="0" smtClean="0"/>
            </a:br>
            <a:r>
              <a:rPr lang="es-AR" dirty="0" smtClean="0"/>
              <a:t>mis acordes cotidianos </a:t>
            </a:r>
            <a:br>
              <a:rPr lang="es-AR" dirty="0" smtClean="0"/>
            </a:br>
            <a:r>
              <a:rPr lang="es-AR" dirty="0" smtClean="0"/>
              <a:t>te quiero porque tus manos </a:t>
            </a:r>
            <a:br>
              <a:rPr lang="es-AR" dirty="0" smtClean="0"/>
            </a:br>
            <a:r>
              <a:rPr lang="es-AR" dirty="0" smtClean="0"/>
              <a:t>trabajan por la justicia</a:t>
            </a:r>
            <a:endParaRPr lang="es-AR" dirty="0"/>
          </a:p>
        </p:txBody>
      </p:sp>
      <p:sp>
        <p:nvSpPr>
          <p:cNvPr id="6" name="5 CuadroTexto"/>
          <p:cNvSpPr txBox="1"/>
          <p:nvPr/>
        </p:nvSpPr>
        <p:spPr>
          <a:xfrm>
            <a:off x="4983480" y="3185160"/>
            <a:ext cx="2262158" cy="369332"/>
          </a:xfrm>
          <a:prstGeom prst="rect">
            <a:avLst/>
          </a:prstGeom>
          <a:solidFill>
            <a:schemeClr val="bg1"/>
          </a:solidFill>
        </p:spPr>
        <p:txBody>
          <a:bodyPr wrap="none" rtlCol="0">
            <a:spAutoFit/>
          </a:bodyPr>
          <a:lstStyle/>
          <a:p>
            <a:r>
              <a:rPr lang="es-AR" dirty="0" smtClean="0"/>
              <a:t>Mucho más que dos</a:t>
            </a:r>
            <a:endParaRPr lang="es-AR" dirty="0"/>
          </a:p>
        </p:txBody>
      </p:sp>
      <p:sp>
        <p:nvSpPr>
          <p:cNvPr id="7" name="6 CuadroTexto"/>
          <p:cNvSpPr txBox="1"/>
          <p:nvPr/>
        </p:nvSpPr>
        <p:spPr>
          <a:xfrm>
            <a:off x="6231111" y="1109841"/>
            <a:ext cx="528991" cy="307777"/>
          </a:xfrm>
          <a:prstGeom prst="rect">
            <a:avLst/>
          </a:prstGeom>
          <a:solidFill>
            <a:schemeClr val="bg1"/>
          </a:solidFill>
        </p:spPr>
        <p:txBody>
          <a:bodyPr wrap="none" lIns="0" tIns="0" rIns="0" bIns="0" rtlCol="0">
            <a:spAutoFit/>
          </a:bodyPr>
          <a:lstStyle/>
          <a:p>
            <a:r>
              <a:rPr lang="es-AR" sz="2000" dirty="0" smtClean="0"/>
              <a:t>PDP</a:t>
            </a:r>
            <a:endParaRPr lang="en-US" sz="2000" dirty="0"/>
          </a:p>
        </p:txBody>
      </p:sp>
      <p:sp>
        <p:nvSpPr>
          <p:cNvPr id="8" name="7 CuadroTexto"/>
          <p:cNvSpPr txBox="1"/>
          <p:nvPr/>
        </p:nvSpPr>
        <p:spPr>
          <a:xfrm>
            <a:off x="6231111" y="1414641"/>
            <a:ext cx="514564" cy="307777"/>
          </a:xfrm>
          <a:prstGeom prst="rect">
            <a:avLst/>
          </a:prstGeom>
          <a:solidFill>
            <a:schemeClr val="bg1"/>
          </a:solidFill>
        </p:spPr>
        <p:txBody>
          <a:bodyPr wrap="none" lIns="0" tIns="0" rIns="0" bIns="0" rtlCol="0">
            <a:spAutoFit/>
          </a:bodyPr>
          <a:lstStyle/>
          <a:p>
            <a:r>
              <a:rPr lang="es-AR" sz="2000" dirty="0" smtClean="0"/>
              <a:t>PDT</a:t>
            </a:r>
            <a:endParaRPr lang="en-US" sz="2000" dirty="0"/>
          </a:p>
        </p:txBody>
      </p:sp>
      <p:sp>
        <p:nvSpPr>
          <p:cNvPr id="10" name="9 CuadroTexto"/>
          <p:cNvSpPr txBox="1"/>
          <p:nvPr/>
        </p:nvSpPr>
        <p:spPr>
          <a:xfrm>
            <a:off x="6231111" y="1719441"/>
            <a:ext cx="2901435" cy="307777"/>
          </a:xfrm>
          <a:prstGeom prst="rect">
            <a:avLst/>
          </a:prstGeom>
          <a:solidFill>
            <a:schemeClr val="bg1"/>
          </a:solidFill>
        </p:spPr>
        <p:txBody>
          <a:bodyPr wrap="none" lIns="0" tIns="0" rIns="0" bIns="0" rtlCol="0">
            <a:spAutoFit/>
          </a:bodyPr>
          <a:lstStyle/>
          <a:p>
            <a:r>
              <a:rPr lang="es-AR" sz="2000" dirty="0" smtClean="0"/>
              <a:t>Automatismos venere      </a:t>
            </a:r>
            <a:endParaRPr lang="en-US" sz="2000" dirty="0"/>
          </a:p>
        </p:txBody>
      </p:sp>
      <p:sp>
        <p:nvSpPr>
          <p:cNvPr id="11" name="10 CuadroTexto"/>
          <p:cNvSpPr txBox="1"/>
          <p:nvPr/>
        </p:nvSpPr>
        <p:spPr>
          <a:xfrm>
            <a:off x="1295400" y="1536561"/>
            <a:ext cx="1269578" cy="276999"/>
          </a:xfrm>
          <a:prstGeom prst="rect">
            <a:avLst/>
          </a:prstGeom>
          <a:solidFill>
            <a:schemeClr val="bg1"/>
          </a:solidFill>
        </p:spPr>
        <p:txBody>
          <a:bodyPr wrap="none" lIns="0" tIns="0" rIns="0" bIns="0" rtlCol="0">
            <a:spAutoFit/>
          </a:bodyPr>
          <a:lstStyle/>
          <a:p>
            <a:r>
              <a:rPr lang="es-AR" dirty="0" smtClean="0"/>
              <a:t>  Dilatación  </a:t>
            </a:r>
            <a:endParaRPr lang="en-US" dirty="0"/>
          </a:p>
        </p:txBody>
      </p:sp>
      <p:sp>
        <p:nvSpPr>
          <p:cNvPr id="12" name="11 CuadroTexto"/>
          <p:cNvSpPr txBox="1"/>
          <p:nvPr/>
        </p:nvSpPr>
        <p:spPr>
          <a:xfrm>
            <a:off x="182880" y="1902321"/>
            <a:ext cx="1513235" cy="276999"/>
          </a:xfrm>
          <a:prstGeom prst="rect">
            <a:avLst/>
          </a:prstGeom>
          <a:solidFill>
            <a:schemeClr val="bg1"/>
          </a:solidFill>
        </p:spPr>
        <p:txBody>
          <a:bodyPr wrap="none" lIns="0" tIns="0" rIns="0" bIns="0" rtlCol="0">
            <a:spAutoFit/>
          </a:bodyPr>
          <a:lstStyle/>
          <a:p>
            <a:r>
              <a:rPr lang="es-AR" dirty="0" smtClean="0"/>
              <a:t>       Isquemia  </a:t>
            </a:r>
            <a:endParaRPr lang="en-US" dirty="0"/>
          </a:p>
        </p:txBody>
      </p:sp>
      <p:sp>
        <p:nvSpPr>
          <p:cNvPr id="13" name="12 CuadroTexto"/>
          <p:cNvSpPr txBox="1"/>
          <p:nvPr/>
        </p:nvSpPr>
        <p:spPr>
          <a:xfrm>
            <a:off x="1996440" y="1948041"/>
            <a:ext cx="1243930" cy="276999"/>
          </a:xfrm>
          <a:prstGeom prst="rect">
            <a:avLst/>
          </a:prstGeom>
          <a:solidFill>
            <a:schemeClr val="bg1"/>
          </a:solidFill>
        </p:spPr>
        <p:txBody>
          <a:bodyPr wrap="none" lIns="0" tIns="0" rIns="0" bIns="0" rtlCol="0">
            <a:spAutoFit/>
          </a:bodyPr>
          <a:lstStyle/>
          <a:p>
            <a:r>
              <a:rPr lang="es-AR" dirty="0" smtClean="0"/>
              <a:t> Inflamación</a:t>
            </a:r>
            <a:endParaRPr lang="en-US" dirty="0"/>
          </a:p>
        </p:txBody>
      </p:sp>
      <p:sp>
        <p:nvSpPr>
          <p:cNvPr id="14" name="13 CuadroTexto"/>
          <p:cNvSpPr txBox="1"/>
          <p:nvPr/>
        </p:nvSpPr>
        <p:spPr>
          <a:xfrm>
            <a:off x="167640" y="2557641"/>
            <a:ext cx="807913" cy="276999"/>
          </a:xfrm>
          <a:prstGeom prst="rect">
            <a:avLst/>
          </a:prstGeom>
          <a:solidFill>
            <a:schemeClr val="bg1"/>
          </a:solidFill>
        </p:spPr>
        <p:txBody>
          <a:bodyPr wrap="none" lIns="0" tIns="0" rIns="0" bIns="0" rtlCol="0">
            <a:spAutoFit/>
          </a:bodyPr>
          <a:lstStyle/>
          <a:p>
            <a:r>
              <a:rPr lang="es-AR" dirty="0" smtClean="0"/>
              <a:t>Fibrosis</a:t>
            </a:r>
            <a:endParaRPr lang="en-US" dirty="0"/>
          </a:p>
        </p:txBody>
      </p:sp>
      <p:sp>
        <p:nvSpPr>
          <p:cNvPr id="16" name="15 CuadroTexto"/>
          <p:cNvSpPr txBox="1"/>
          <p:nvPr/>
        </p:nvSpPr>
        <p:spPr>
          <a:xfrm>
            <a:off x="3868911" y="335280"/>
            <a:ext cx="1853071" cy="307777"/>
          </a:xfrm>
          <a:prstGeom prst="rect">
            <a:avLst/>
          </a:prstGeom>
          <a:solidFill>
            <a:schemeClr val="bg1"/>
          </a:solidFill>
        </p:spPr>
        <p:txBody>
          <a:bodyPr wrap="none" lIns="0" tIns="0" rIns="0" bIns="0" rtlCol="0">
            <a:spAutoFit/>
          </a:bodyPr>
          <a:lstStyle/>
          <a:p>
            <a:r>
              <a:rPr lang="es-AR" sz="2000" dirty="0" smtClean="0"/>
              <a:t>Focos ectópicos</a:t>
            </a:r>
            <a:endParaRPr lang="es-AR" sz="2000" dirty="0"/>
          </a:p>
        </p:txBody>
      </p:sp>
      <p:sp>
        <p:nvSpPr>
          <p:cNvPr id="17" name="16 CuadroTexto"/>
          <p:cNvSpPr txBox="1"/>
          <p:nvPr/>
        </p:nvSpPr>
        <p:spPr>
          <a:xfrm>
            <a:off x="1508760" y="2588121"/>
            <a:ext cx="923330" cy="276999"/>
          </a:xfrm>
          <a:prstGeom prst="rect">
            <a:avLst/>
          </a:prstGeom>
          <a:solidFill>
            <a:schemeClr val="bg1"/>
          </a:solidFill>
        </p:spPr>
        <p:txBody>
          <a:bodyPr wrap="none" lIns="0" tIns="0" rIns="0" bIns="0" rtlCol="0">
            <a:spAutoFit/>
          </a:bodyPr>
          <a:lstStyle/>
          <a:p>
            <a:r>
              <a:rPr lang="es-AR" dirty="0" smtClean="0"/>
              <a:t>Sustrato </a:t>
            </a:r>
            <a:endParaRPr lang="en-US" dirty="0"/>
          </a:p>
        </p:txBody>
      </p:sp>
      <p:sp>
        <p:nvSpPr>
          <p:cNvPr id="18" name="17 CuadroTexto"/>
          <p:cNvSpPr txBox="1"/>
          <p:nvPr/>
        </p:nvSpPr>
        <p:spPr>
          <a:xfrm>
            <a:off x="2529840" y="2588121"/>
            <a:ext cx="718145" cy="276999"/>
          </a:xfrm>
          <a:prstGeom prst="rect">
            <a:avLst/>
          </a:prstGeom>
          <a:solidFill>
            <a:schemeClr val="bg1"/>
          </a:solidFill>
        </p:spPr>
        <p:txBody>
          <a:bodyPr wrap="none" lIns="0" tIns="0" rIns="0" bIns="0" rtlCol="0">
            <a:spAutoFit/>
          </a:bodyPr>
          <a:lstStyle/>
          <a:p>
            <a:r>
              <a:rPr lang="es-AR" dirty="0" smtClean="0"/>
              <a:t>Gatillo </a:t>
            </a:r>
            <a:endParaRPr lang="en-US" dirty="0"/>
          </a:p>
        </p:txBody>
      </p:sp>
      <p:sp>
        <p:nvSpPr>
          <p:cNvPr id="19" name="18 CuadroTexto"/>
          <p:cNvSpPr txBox="1"/>
          <p:nvPr/>
        </p:nvSpPr>
        <p:spPr>
          <a:xfrm>
            <a:off x="6004560" y="5620881"/>
            <a:ext cx="923330" cy="276999"/>
          </a:xfrm>
          <a:prstGeom prst="rect">
            <a:avLst/>
          </a:prstGeom>
          <a:solidFill>
            <a:schemeClr val="bg1"/>
          </a:solidFill>
        </p:spPr>
        <p:txBody>
          <a:bodyPr wrap="none" lIns="0" tIns="0" rIns="0" bIns="0" rtlCol="0">
            <a:spAutoFit/>
          </a:bodyPr>
          <a:lstStyle/>
          <a:p>
            <a:r>
              <a:rPr lang="es-AR" dirty="0" smtClean="0"/>
              <a:t>Sustrato </a:t>
            </a:r>
            <a:endParaRPr lang="en-US" dirty="0"/>
          </a:p>
        </p:txBody>
      </p:sp>
      <p:sp>
        <p:nvSpPr>
          <p:cNvPr id="20" name="19 CuadroTexto"/>
          <p:cNvSpPr txBox="1"/>
          <p:nvPr/>
        </p:nvSpPr>
        <p:spPr>
          <a:xfrm>
            <a:off x="4587240" y="5651361"/>
            <a:ext cx="718145" cy="276999"/>
          </a:xfrm>
          <a:prstGeom prst="rect">
            <a:avLst/>
          </a:prstGeom>
          <a:solidFill>
            <a:schemeClr val="bg1"/>
          </a:solidFill>
        </p:spPr>
        <p:txBody>
          <a:bodyPr wrap="none" lIns="0" tIns="0" rIns="0" bIns="0" rtlCol="0">
            <a:spAutoFit/>
          </a:bodyPr>
          <a:lstStyle/>
          <a:p>
            <a:r>
              <a:rPr lang="es-AR" dirty="0" smtClean="0"/>
              <a:t>Gatillo </a:t>
            </a:r>
            <a:endParaRPr lang="en-US" dirty="0"/>
          </a:p>
        </p:txBody>
      </p:sp>
      <p:sp>
        <p:nvSpPr>
          <p:cNvPr id="21" name="20 CuadroTexto"/>
          <p:cNvSpPr txBox="1"/>
          <p:nvPr/>
        </p:nvSpPr>
        <p:spPr>
          <a:xfrm>
            <a:off x="7086600" y="5316081"/>
            <a:ext cx="1333698" cy="276999"/>
          </a:xfrm>
          <a:prstGeom prst="rect">
            <a:avLst/>
          </a:prstGeom>
          <a:solidFill>
            <a:schemeClr val="bg1"/>
          </a:solidFill>
        </p:spPr>
        <p:txBody>
          <a:bodyPr wrap="none" lIns="0" tIns="0" rIns="0" bIns="0" rtlCol="0">
            <a:spAutoFit/>
          </a:bodyPr>
          <a:lstStyle/>
          <a:p>
            <a:r>
              <a:rPr lang="es-AR" dirty="0" smtClean="0"/>
              <a:t> Dilatación    </a:t>
            </a:r>
            <a:endParaRPr lang="en-US" dirty="0"/>
          </a:p>
        </p:txBody>
      </p:sp>
      <p:sp>
        <p:nvSpPr>
          <p:cNvPr id="22" name="21 CuadroTexto"/>
          <p:cNvSpPr txBox="1"/>
          <p:nvPr/>
        </p:nvSpPr>
        <p:spPr>
          <a:xfrm>
            <a:off x="7101840" y="5575161"/>
            <a:ext cx="1449115" cy="276999"/>
          </a:xfrm>
          <a:prstGeom prst="rect">
            <a:avLst/>
          </a:prstGeom>
          <a:solidFill>
            <a:schemeClr val="bg1"/>
          </a:solidFill>
        </p:spPr>
        <p:txBody>
          <a:bodyPr wrap="none" lIns="0" tIns="0" rIns="0" bIns="0" rtlCol="0">
            <a:spAutoFit/>
          </a:bodyPr>
          <a:lstStyle/>
          <a:p>
            <a:r>
              <a:rPr lang="es-AR" dirty="0" smtClean="0"/>
              <a:t>Isquemia        </a:t>
            </a:r>
            <a:endParaRPr lang="en-US" dirty="0"/>
          </a:p>
        </p:txBody>
      </p:sp>
      <p:sp>
        <p:nvSpPr>
          <p:cNvPr id="23" name="22 CuadroTexto"/>
          <p:cNvSpPr txBox="1"/>
          <p:nvPr/>
        </p:nvSpPr>
        <p:spPr>
          <a:xfrm>
            <a:off x="7162800" y="5849481"/>
            <a:ext cx="1243930" cy="276999"/>
          </a:xfrm>
          <a:prstGeom prst="rect">
            <a:avLst/>
          </a:prstGeom>
          <a:solidFill>
            <a:schemeClr val="bg1"/>
          </a:solidFill>
        </p:spPr>
        <p:txBody>
          <a:bodyPr wrap="none" lIns="0" tIns="0" rIns="0" bIns="0" rtlCol="0">
            <a:spAutoFit/>
          </a:bodyPr>
          <a:lstStyle/>
          <a:p>
            <a:r>
              <a:rPr lang="es-AR" dirty="0" smtClean="0"/>
              <a:t> Inflamación</a:t>
            </a:r>
            <a:endParaRPr lang="en-US" dirty="0"/>
          </a:p>
        </p:txBody>
      </p:sp>
      <p:sp>
        <p:nvSpPr>
          <p:cNvPr id="25" name="24 CuadroTexto"/>
          <p:cNvSpPr txBox="1"/>
          <p:nvPr/>
        </p:nvSpPr>
        <p:spPr>
          <a:xfrm>
            <a:off x="1706880" y="3212961"/>
            <a:ext cx="2000548" cy="276999"/>
          </a:xfrm>
          <a:prstGeom prst="rect">
            <a:avLst/>
          </a:prstGeom>
          <a:solidFill>
            <a:schemeClr val="bg1"/>
          </a:solidFill>
        </p:spPr>
        <p:txBody>
          <a:bodyPr wrap="none" lIns="0" tIns="0" rIns="0" bIns="0" rtlCol="0">
            <a:spAutoFit/>
          </a:bodyPr>
          <a:lstStyle/>
          <a:p>
            <a:r>
              <a:rPr lang="es-AR" dirty="0" smtClean="0"/>
              <a:t>Reentrada principal</a:t>
            </a:r>
            <a:endParaRPr lang="en-US" dirty="0"/>
          </a:p>
        </p:txBody>
      </p:sp>
      <p:sp>
        <p:nvSpPr>
          <p:cNvPr id="26" name="25 Elipse"/>
          <p:cNvSpPr/>
          <p:nvPr/>
        </p:nvSpPr>
        <p:spPr>
          <a:xfrm>
            <a:off x="2788920" y="4297680"/>
            <a:ext cx="182880" cy="1828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7" name="26 CuadroTexto"/>
          <p:cNvSpPr txBox="1"/>
          <p:nvPr/>
        </p:nvSpPr>
        <p:spPr>
          <a:xfrm>
            <a:off x="4719320" y="1244600"/>
            <a:ext cx="344966" cy="584775"/>
          </a:xfrm>
          <a:prstGeom prst="rect">
            <a:avLst/>
          </a:prstGeom>
          <a:noFill/>
        </p:spPr>
        <p:txBody>
          <a:bodyPr wrap="none" rtlCol="0">
            <a:spAutoFit/>
          </a:bodyPr>
          <a:lstStyle/>
          <a:p>
            <a:r>
              <a:rPr lang="es-AR" sz="3200" dirty="0" smtClean="0">
                <a:solidFill>
                  <a:srgbClr val="FF0000"/>
                </a:solidFill>
              </a:rPr>
              <a:t>*</a:t>
            </a:r>
            <a:endParaRPr lang="es-AR"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500"/>
                                  </p:stCondLst>
                                  <p:childTnLst>
                                    <p:anim calcmode="discrete" valueType="str">
                                      <p:cBhvr>
                                        <p:cTn id="6" dur="500" fill="hold"/>
                                        <p:tgtEl>
                                          <p:spTgt spid="26"/>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500"/>
                                  </p:stCondLst>
                                  <p:childTnLst>
                                    <p:anim calcmode="discrete" valueType="str">
                                      <p:cBhvr>
                                        <p:cTn id="8" dur="5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 Imagen" descr="[mano+en+el+fuego.jpg]"/>
          <p:cNvPicPr/>
          <p:nvPr/>
        </p:nvPicPr>
        <p:blipFill>
          <a:blip r:embed="rId2" cstate="print"/>
          <a:srcRect/>
          <a:stretch>
            <a:fillRect/>
          </a:stretch>
        </p:blipFill>
        <p:spPr bwMode="auto">
          <a:xfrm>
            <a:off x="3290719" y="389464"/>
            <a:ext cx="2201333" cy="2359377"/>
          </a:xfrm>
          <a:prstGeom prst="rect">
            <a:avLst/>
          </a:prstGeom>
          <a:noFill/>
          <a:ln w="9525">
            <a:noFill/>
            <a:miter lim="800000"/>
            <a:headEnd/>
            <a:tailEnd/>
          </a:ln>
        </p:spPr>
      </p:pic>
      <p:sp>
        <p:nvSpPr>
          <p:cNvPr id="5" name="4 CuadroTexto"/>
          <p:cNvSpPr txBox="1"/>
          <p:nvPr/>
        </p:nvSpPr>
        <p:spPr>
          <a:xfrm>
            <a:off x="2492595" y="2807144"/>
            <a:ext cx="3581399" cy="984885"/>
          </a:xfrm>
          <a:prstGeom prst="rect">
            <a:avLst/>
          </a:prstGeom>
          <a:noFill/>
        </p:spPr>
        <p:txBody>
          <a:bodyPr wrap="square" rtlCol="0">
            <a:spAutoFit/>
          </a:bodyPr>
          <a:lstStyle/>
          <a:p>
            <a:r>
              <a:rPr lang="es-AR" sz="2000" dirty="0" smtClean="0"/>
              <a:t>Poner las manos en el fuego</a:t>
            </a:r>
          </a:p>
          <a:p>
            <a:r>
              <a:rPr lang="es-AR" sz="2000" dirty="0" smtClean="0"/>
              <a:t>Las </a:t>
            </a:r>
            <a:r>
              <a:rPr lang="es-AR" sz="2000" dirty="0"/>
              <a:t>pruebas de </a:t>
            </a:r>
            <a:r>
              <a:rPr lang="es-AR" sz="2000" dirty="0" smtClean="0"/>
              <a:t>ordalía</a:t>
            </a:r>
            <a:endParaRPr lang="es-AR" sz="2000" dirty="0"/>
          </a:p>
          <a:p>
            <a:endParaRPr lang="es-AR" dirty="0"/>
          </a:p>
        </p:txBody>
      </p:sp>
      <p:sp>
        <p:nvSpPr>
          <p:cNvPr id="6" name="5 Rectángulo"/>
          <p:cNvSpPr/>
          <p:nvPr/>
        </p:nvSpPr>
        <p:spPr>
          <a:xfrm>
            <a:off x="1456266" y="3987854"/>
            <a:ext cx="6637867" cy="1323439"/>
          </a:xfrm>
          <a:prstGeom prst="rect">
            <a:avLst/>
          </a:prstGeom>
        </p:spPr>
        <p:txBody>
          <a:bodyPr wrap="square">
            <a:spAutoFit/>
          </a:bodyPr>
          <a:lstStyle/>
          <a:p>
            <a:r>
              <a:rPr lang="es-AR" sz="2000" i="1" dirty="0" smtClean="0"/>
              <a:t>“prueba ritual usada en la Europa medieval y en ciertas sociedades para averiguar la culpabilidad o inocencia de una persona acusada, y una de cuyas formas es el juicio de Dios.”</a:t>
            </a:r>
            <a:r>
              <a:rPr lang="es-AR" sz="2000" dirty="0" smtClean="0"/>
              <a:t> (DRAE*)</a:t>
            </a:r>
            <a:endParaRPr lang="en-US" sz="2000" dirty="0"/>
          </a:p>
        </p:txBody>
      </p:sp>
      <p:sp>
        <p:nvSpPr>
          <p:cNvPr id="7" name="6 CuadroTexto"/>
          <p:cNvSpPr txBox="1"/>
          <p:nvPr/>
        </p:nvSpPr>
        <p:spPr>
          <a:xfrm>
            <a:off x="2573866" y="5757334"/>
            <a:ext cx="3506088" cy="400110"/>
          </a:xfrm>
          <a:prstGeom prst="rect">
            <a:avLst/>
          </a:prstGeom>
          <a:noFill/>
        </p:spPr>
        <p:txBody>
          <a:bodyPr wrap="none" rtlCol="0">
            <a:spAutoFit/>
          </a:bodyPr>
          <a:lstStyle/>
          <a:p>
            <a:r>
              <a:rPr lang="es-AR" sz="2000" i="1" dirty="0" smtClean="0"/>
              <a:t>Ablación por radio frecuencia</a:t>
            </a:r>
            <a:endParaRPr lang="en-US" sz="2000" i="1"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trike="noStrike" spc="-1" dirty="0" smtClean="0">
                <a:solidFill>
                  <a:srgbClr val="FFFF00"/>
                </a:solidFill>
                <a:uFill>
                  <a:solidFill>
                    <a:srgbClr val="FFFFFF"/>
                  </a:solidFill>
                </a:uFill>
                <a:latin typeface="Arial"/>
              </a:rPr>
              <a:t>Nuestra comprensión de las arritmias se sostiene en el modelo de potencial de acción de los cardiomiocitos</a:t>
            </a:r>
            <a:endParaRPr lang="es-AR" sz="2600" b="0" strike="noStrike" spc="-1" dirty="0">
              <a:solidFill>
                <a:srgbClr val="FFFF00"/>
              </a:solidFill>
              <a:uFill>
                <a:solidFill>
                  <a:srgbClr val="FFFFFF"/>
                </a:solidFill>
              </a:uFill>
              <a:latin typeface="Arial"/>
            </a:endParaRPr>
          </a:p>
        </p:txBody>
      </p:sp>
      <p:pic>
        <p:nvPicPr>
          <p:cNvPr id="1026" name="Picture 2"/>
          <p:cNvPicPr>
            <a:picLocks noChangeAspect="1" noChangeArrowheads="1"/>
          </p:cNvPicPr>
          <p:nvPr/>
        </p:nvPicPr>
        <p:blipFill>
          <a:blip r:embed="rId3" cstate="print">
            <a:lum bright="-10000" contrast="20000"/>
          </a:blip>
          <a:srcRect/>
          <a:stretch>
            <a:fillRect/>
          </a:stretch>
        </p:blipFill>
        <p:spPr bwMode="auto">
          <a:xfrm>
            <a:off x="-133350" y="939800"/>
            <a:ext cx="9059779" cy="4800600"/>
          </a:xfrm>
          <a:prstGeom prst="rect">
            <a:avLst/>
          </a:prstGeom>
          <a:noFill/>
          <a:ln w="9525">
            <a:noFill/>
            <a:miter lim="800000"/>
            <a:headEnd/>
            <a:tailEnd/>
          </a:ln>
        </p:spPr>
      </p:pic>
      <p:sp>
        <p:nvSpPr>
          <p:cNvPr id="9" name="8 Rectángulo"/>
          <p:cNvSpPr/>
          <p:nvPr/>
        </p:nvSpPr>
        <p:spPr>
          <a:xfrm>
            <a:off x="0" y="6519446"/>
            <a:ext cx="9144000" cy="338554"/>
          </a:xfrm>
          <a:prstGeom prst="rect">
            <a:avLst/>
          </a:prstGeom>
        </p:spPr>
        <p:txBody>
          <a:bodyPr wrap="square">
            <a:spAutoFit/>
          </a:bodyPr>
          <a:lstStyle/>
          <a:p>
            <a:pPr algn="ctr"/>
            <a:r>
              <a:rPr lang="en-US" sz="1600" dirty="0" smtClean="0"/>
              <a:t>De </a:t>
            </a:r>
            <a:r>
              <a:rPr lang="en-US" sz="1600" dirty="0" err="1" smtClean="0"/>
              <a:t>Antzelevitch</a:t>
            </a:r>
            <a:r>
              <a:rPr lang="en-US" sz="1600" dirty="0" smtClean="0"/>
              <a:t> C: Basic mechanisms of reentrant arrhythmias. </a:t>
            </a:r>
            <a:r>
              <a:rPr lang="en-US" sz="1600" dirty="0" err="1" smtClean="0"/>
              <a:t>Curr</a:t>
            </a:r>
            <a:r>
              <a:rPr lang="en-US" sz="1600" dirty="0" smtClean="0"/>
              <a:t> </a:t>
            </a:r>
            <a:r>
              <a:rPr lang="en-US" sz="1600" dirty="0" err="1" smtClean="0"/>
              <a:t>Opin</a:t>
            </a:r>
            <a:r>
              <a:rPr lang="en-US" sz="1600" dirty="0" smtClean="0"/>
              <a:t> </a:t>
            </a:r>
            <a:r>
              <a:rPr lang="en-US" sz="1600" dirty="0" err="1" smtClean="0"/>
              <a:t>Cardiol</a:t>
            </a:r>
            <a:r>
              <a:rPr lang="en-US" sz="1600" dirty="0" smtClean="0"/>
              <a:t> 2001;16-1-7.</a:t>
            </a:r>
            <a:endParaRPr lang="en-US" sz="1600" dirty="0"/>
          </a:p>
        </p:txBody>
      </p:sp>
      <p:pic>
        <p:nvPicPr>
          <p:cNvPr id="6" name="Picture 3"/>
          <p:cNvPicPr/>
          <p:nvPr/>
        </p:nvPicPr>
        <p:blipFill>
          <a:blip r:embed="rId4" cstate="print">
            <a:clrChange>
              <a:clrFrom>
                <a:srgbClr val="FFFFFF"/>
              </a:clrFrom>
              <a:clrTo>
                <a:srgbClr val="FFFFFF">
                  <a:alpha val="0"/>
                </a:srgbClr>
              </a:clrTo>
            </a:clrChange>
          </a:blip>
          <a:srcRect l="54902" t="6462" b="53647"/>
          <a:stretch/>
        </p:blipFill>
        <p:spPr>
          <a:xfrm>
            <a:off x="0" y="4556760"/>
            <a:ext cx="1752600" cy="1447800"/>
          </a:xfrm>
          <a:prstGeom prst="rect">
            <a:avLst/>
          </a:prstGeom>
          <a:ln w="9360">
            <a:noFill/>
          </a:ln>
        </p:spPr>
      </p:pic>
      <p:pic>
        <p:nvPicPr>
          <p:cNvPr id="7" name="Picture 3"/>
          <p:cNvPicPr/>
          <p:nvPr/>
        </p:nvPicPr>
        <p:blipFill>
          <a:blip r:embed="rId4" cstate="print">
            <a:clrChange>
              <a:clrFrom>
                <a:srgbClr val="FFFFFF"/>
              </a:clrFrom>
              <a:clrTo>
                <a:srgbClr val="FFFFFF">
                  <a:alpha val="0"/>
                </a:srgbClr>
              </a:clrTo>
            </a:clrChange>
          </a:blip>
          <a:srcRect l="1525" t="62860" r="72549"/>
          <a:stretch/>
        </p:blipFill>
        <p:spPr>
          <a:xfrm>
            <a:off x="1828800" y="4785360"/>
            <a:ext cx="1524000" cy="1143000"/>
          </a:xfrm>
          <a:prstGeom prst="rect">
            <a:avLst/>
          </a:prstGeom>
          <a:ln w="9360">
            <a:noFill/>
          </a:ln>
        </p:spPr>
      </p:pic>
      <p:pic>
        <p:nvPicPr>
          <p:cNvPr id="8" name="Picture 3"/>
          <p:cNvPicPr/>
          <p:nvPr/>
        </p:nvPicPr>
        <p:blipFill>
          <a:blip r:embed="rId4" cstate="print">
            <a:clrChange>
              <a:clrFrom>
                <a:srgbClr val="FFFFFF"/>
              </a:clrFrom>
              <a:clrTo>
                <a:srgbClr val="FFFFFF">
                  <a:alpha val="0"/>
                </a:srgbClr>
              </a:clrTo>
            </a:clrChange>
          </a:blip>
          <a:srcRect l="9804" t="20217" r="62745" b="52428"/>
          <a:stretch/>
        </p:blipFill>
        <p:spPr>
          <a:xfrm>
            <a:off x="3207660" y="3479802"/>
            <a:ext cx="1225550" cy="895350"/>
          </a:xfrm>
          <a:prstGeom prst="rect">
            <a:avLst/>
          </a:prstGeom>
          <a:ln w="9360">
            <a:noFill/>
          </a:ln>
        </p:spPr>
      </p:pic>
      <p:sp>
        <p:nvSpPr>
          <p:cNvPr id="10" name="9 CuadroTexto"/>
          <p:cNvSpPr txBox="1"/>
          <p:nvPr/>
        </p:nvSpPr>
        <p:spPr>
          <a:xfrm>
            <a:off x="592311" y="4889361"/>
            <a:ext cx="474489" cy="276999"/>
          </a:xfrm>
          <a:prstGeom prst="rect">
            <a:avLst/>
          </a:prstGeom>
          <a:solidFill>
            <a:schemeClr val="bg1"/>
          </a:solidFill>
        </p:spPr>
        <p:txBody>
          <a:bodyPr wrap="none" lIns="0" tIns="0" rIns="0" bIns="0" rtlCol="0">
            <a:spAutoFit/>
          </a:bodyPr>
          <a:lstStyle/>
          <a:p>
            <a:r>
              <a:rPr lang="es-AR" dirty="0" smtClean="0"/>
              <a:t>PDP</a:t>
            </a:r>
            <a:endParaRPr lang="en-US" dirty="0"/>
          </a:p>
        </p:txBody>
      </p:sp>
      <p:sp>
        <p:nvSpPr>
          <p:cNvPr id="11" name="10 CuadroTexto"/>
          <p:cNvSpPr txBox="1"/>
          <p:nvPr/>
        </p:nvSpPr>
        <p:spPr>
          <a:xfrm>
            <a:off x="2116311" y="5422761"/>
            <a:ext cx="461665" cy="276999"/>
          </a:xfrm>
          <a:prstGeom prst="rect">
            <a:avLst/>
          </a:prstGeom>
          <a:solidFill>
            <a:schemeClr val="bg1"/>
          </a:solidFill>
        </p:spPr>
        <p:txBody>
          <a:bodyPr wrap="none" lIns="0" tIns="0" rIns="0" bIns="0" rtlCol="0">
            <a:spAutoFit/>
          </a:bodyPr>
          <a:lstStyle/>
          <a:p>
            <a:r>
              <a:rPr lang="es-AR" dirty="0" smtClean="0"/>
              <a:t>PDT</a:t>
            </a:r>
            <a:endParaRPr lang="en-US" dirty="0"/>
          </a:p>
        </p:txBody>
      </p:sp>
      <p:sp>
        <p:nvSpPr>
          <p:cNvPr id="12" name="11 Flecha arriba"/>
          <p:cNvSpPr/>
          <p:nvPr/>
        </p:nvSpPr>
        <p:spPr>
          <a:xfrm rot="19402490" flipH="1">
            <a:off x="3931168" y="4281950"/>
            <a:ext cx="128360" cy="26256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l="4378" t="12851" r="55505" b="5997"/>
          <a:stretch>
            <a:fillRect/>
          </a:stretch>
        </p:blipFill>
        <p:spPr bwMode="auto">
          <a:xfrm>
            <a:off x="8046721" y="4774727"/>
            <a:ext cx="1097280" cy="17479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5" name="Picture 2" descr="I:\DOVAL\onda ECG.jpg"/>
          <p:cNvPicPr>
            <a:picLocks noChangeAspect="1" noChangeArrowheads="1"/>
          </p:cNvPicPr>
          <p:nvPr/>
        </p:nvPicPr>
        <p:blipFill>
          <a:blip r:embed="rId6" cstate="print"/>
          <a:srcRect l="28144" t="13734" r="56230" b="69272"/>
          <a:stretch>
            <a:fillRect/>
          </a:stretch>
        </p:blipFill>
        <p:spPr bwMode="auto">
          <a:xfrm>
            <a:off x="6599844" y="5709920"/>
            <a:ext cx="959196" cy="772160"/>
          </a:xfrm>
          <a:prstGeom prst="rect">
            <a:avLst/>
          </a:prstGeom>
          <a:noFill/>
        </p:spPr>
      </p:pic>
      <p:pic>
        <p:nvPicPr>
          <p:cNvPr id="16" name="Picture 2"/>
          <p:cNvPicPr>
            <a:picLocks noChangeAspect="1" noChangeArrowheads="1"/>
          </p:cNvPicPr>
          <p:nvPr/>
        </p:nvPicPr>
        <p:blipFill>
          <a:blip r:embed="rId7" cstate="print">
            <a:clrChange>
              <a:clrFrom>
                <a:srgbClr val="FFFFFF"/>
              </a:clrFrom>
              <a:clrTo>
                <a:srgbClr val="FFFFFF">
                  <a:alpha val="0"/>
                </a:srgbClr>
              </a:clrTo>
            </a:clrChange>
          </a:blip>
          <a:srcRect l="69192" t="52972" b="6897"/>
          <a:stretch>
            <a:fillRect/>
          </a:stretch>
        </p:blipFill>
        <p:spPr bwMode="auto">
          <a:xfrm>
            <a:off x="3782786" y="5689600"/>
            <a:ext cx="951774" cy="873760"/>
          </a:xfrm>
          <a:prstGeom prst="rect">
            <a:avLst/>
          </a:prstGeom>
          <a:noFill/>
          <a:ln w="9525">
            <a:noFill/>
            <a:miter lim="800000"/>
            <a:headEnd/>
            <a:tailEnd/>
          </a:ln>
        </p:spPr>
      </p:pic>
      <p:pic>
        <p:nvPicPr>
          <p:cNvPr id="17" name="Picture 2" descr="I:\DOVAL\onda ECG.jpg"/>
          <p:cNvPicPr>
            <a:picLocks noChangeAspect="1" noChangeArrowheads="1"/>
          </p:cNvPicPr>
          <p:nvPr/>
        </p:nvPicPr>
        <p:blipFill>
          <a:blip r:embed="rId6" cstate="print">
            <a:clrChange>
              <a:clrFrom>
                <a:srgbClr val="FFFFFF"/>
              </a:clrFrom>
              <a:clrTo>
                <a:srgbClr val="FFFFFF">
                  <a:alpha val="0"/>
                </a:srgbClr>
              </a:clrTo>
            </a:clrChange>
          </a:blip>
          <a:srcRect l="27354" t="32588" r="53160" b="47846"/>
          <a:stretch>
            <a:fillRect/>
          </a:stretch>
        </p:blipFill>
        <p:spPr bwMode="auto">
          <a:xfrm>
            <a:off x="5242560" y="5727768"/>
            <a:ext cx="1137920" cy="845751"/>
          </a:xfrm>
          <a:prstGeom prst="rect">
            <a:avLst/>
          </a:prstGeom>
          <a:noFill/>
        </p:spPr>
      </p:pic>
      <p:pic>
        <p:nvPicPr>
          <p:cNvPr id="129026" name="Picture 2" descr="Resultado de imagen para reflexion arritmia"/>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4305300" y="3084143"/>
            <a:ext cx="1431924" cy="883020"/>
          </a:xfrm>
          <a:prstGeom prst="rect">
            <a:avLst/>
          </a:prstGeom>
          <a:noFill/>
        </p:spPr>
      </p:pic>
      <p:pic>
        <p:nvPicPr>
          <p:cNvPr id="129027" name="Picture 3"/>
          <p:cNvPicPr>
            <a:picLocks noChangeAspect="1" noChangeArrowheads="1"/>
          </p:cNvPicPr>
          <p:nvPr/>
        </p:nvPicPr>
        <p:blipFill>
          <a:blip r:embed="rId9" cstate="print">
            <a:clrChange>
              <a:clrFrom>
                <a:srgbClr val="FFFFFF"/>
              </a:clrFrom>
              <a:clrTo>
                <a:srgbClr val="FFFFFF">
                  <a:alpha val="0"/>
                </a:srgbClr>
              </a:clrTo>
            </a:clrChange>
          </a:blip>
          <a:srcRect b="30534"/>
          <a:stretch>
            <a:fillRect/>
          </a:stretch>
        </p:blipFill>
        <p:spPr bwMode="auto">
          <a:xfrm>
            <a:off x="8349595" y="3314700"/>
            <a:ext cx="1190646" cy="1120140"/>
          </a:xfrm>
          <a:prstGeom prst="rect">
            <a:avLst/>
          </a:prstGeom>
          <a:noFill/>
          <a:ln w="9525">
            <a:noFill/>
            <a:miter lim="800000"/>
            <a:headEnd/>
            <a:tailEnd/>
          </a:ln>
        </p:spPr>
      </p:pic>
      <p:sp>
        <p:nvSpPr>
          <p:cNvPr id="18" name="17 Arco"/>
          <p:cNvSpPr/>
          <p:nvPr/>
        </p:nvSpPr>
        <p:spPr>
          <a:xfrm rot="890702">
            <a:off x="8851900" y="5658485"/>
            <a:ext cx="129540" cy="1905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18 Arco"/>
          <p:cNvSpPr/>
          <p:nvPr/>
        </p:nvSpPr>
        <p:spPr>
          <a:xfrm rot="1008498">
            <a:off x="8782050" y="5693410"/>
            <a:ext cx="129540" cy="1905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19 Arco"/>
          <p:cNvSpPr/>
          <p:nvPr/>
        </p:nvSpPr>
        <p:spPr>
          <a:xfrm rot="1426683">
            <a:off x="8902700" y="5588635"/>
            <a:ext cx="129540" cy="1905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20 Arco"/>
          <p:cNvSpPr/>
          <p:nvPr/>
        </p:nvSpPr>
        <p:spPr>
          <a:xfrm rot="890702">
            <a:off x="8691880" y="5688965"/>
            <a:ext cx="129540" cy="190500"/>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3" cstate="print"/>
          <a:srcRect r="32281"/>
          <a:stretch>
            <a:fillRect/>
          </a:stretch>
        </p:blipFill>
        <p:spPr bwMode="auto">
          <a:xfrm>
            <a:off x="258019" y="266038"/>
            <a:ext cx="5624621" cy="6372225"/>
          </a:xfrm>
          <a:prstGeom prst="rect">
            <a:avLst/>
          </a:prstGeom>
          <a:noFill/>
          <a:ln w="9525">
            <a:noFill/>
            <a:miter lim="800000"/>
            <a:headEnd/>
            <a:tailEnd/>
          </a:ln>
          <a:effectLst/>
        </p:spPr>
      </p:pic>
      <p:pic>
        <p:nvPicPr>
          <p:cNvPr id="3" name="2 Imagen" descr="[mano+en+el+fuego.jpg]"/>
          <p:cNvPicPr/>
          <p:nvPr/>
        </p:nvPicPr>
        <p:blipFill>
          <a:blip r:embed="rId4" cstate="print"/>
          <a:srcRect/>
          <a:stretch>
            <a:fillRect/>
          </a:stretch>
        </p:blipFill>
        <p:spPr bwMode="auto">
          <a:xfrm>
            <a:off x="6558844" y="0"/>
            <a:ext cx="2201333" cy="2359377"/>
          </a:xfrm>
          <a:prstGeom prst="rect">
            <a:avLst/>
          </a:prstGeom>
          <a:noFill/>
          <a:ln w="9525">
            <a:noFill/>
            <a:miter lim="800000"/>
            <a:headEnd/>
            <a:tailEnd/>
          </a:ln>
        </p:spPr>
      </p:pic>
      <p:sp>
        <p:nvSpPr>
          <p:cNvPr id="4" name="3 Rectángulo"/>
          <p:cNvSpPr/>
          <p:nvPr/>
        </p:nvSpPr>
        <p:spPr>
          <a:xfrm>
            <a:off x="936978" y="812800"/>
            <a:ext cx="1930400" cy="4967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4 Rectángulo"/>
          <p:cNvSpPr/>
          <p:nvPr/>
        </p:nvSpPr>
        <p:spPr>
          <a:xfrm>
            <a:off x="897468" y="6016978"/>
            <a:ext cx="1930400" cy="6660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6" name="5 Rectángulo"/>
          <p:cNvSpPr/>
          <p:nvPr/>
        </p:nvSpPr>
        <p:spPr>
          <a:xfrm>
            <a:off x="7048499" y="5994400"/>
            <a:ext cx="1418167" cy="6547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54626" name="AutoShape 2" descr="Resultado de imagen para rayo iron ma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s-AR"/>
          </a:p>
        </p:txBody>
      </p:sp>
      <p:pic>
        <p:nvPicPr>
          <p:cNvPr id="154627" name="Picture 3"/>
          <p:cNvPicPr>
            <a:picLocks noChangeAspect="1" noChangeArrowheads="1"/>
          </p:cNvPicPr>
          <p:nvPr/>
        </p:nvPicPr>
        <p:blipFill>
          <a:blip r:embed="rId5" cstate="print"/>
          <a:srcRect l="13900"/>
          <a:stretch>
            <a:fillRect/>
          </a:stretch>
        </p:blipFill>
        <p:spPr bwMode="auto">
          <a:xfrm>
            <a:off x="0" y="422593"/>
            <a:ext cx="2876740" cy="1634807"/>
          </a:xfrm>
          <a:prstGeom prst="rect">
            <a:avLst/>
          </a:prstGeom>
          <a:noFill/>
          <a:ln w="9525">
            <a:noFill/>
            <a:miter lim="800000"/>
            <a:headEnd/>
            <a:tailEnd/>
          </a:ln>
          <a:effectLst/>
        </p:spPr>
      </p:pic>
      <p:pic>
        <p:nvPicPr>
          <p:cNvPr id="154629" name="Picture 5" descr="Imagen relacionada"/>
          <p:cNvPicPr>
            <a:picLocks noChangeAspect="1" noChangeArrowheads="1"/>
          </p:cNvPicPr>
          <p:nvPr/>
        </p:nvPicPr>
        <p:blipFill>
          <a:blip r:embed="rId6" cstate="print"/>
          <a:srcRect/>
          <a:stretch>
            <a:fillRect/>
          </a:stretch>
        </p:blipFill>
        <p:spPr bwMode="auto">
          <a:xfrm>
            <a:off x="-3943985" y="2194242"/>
            <a:ext cx="2480945" cy="1210561"/>
          </a:xfrm>
          <a:prstGeom prst="rect">
            <a:avLst/>
          </a:prstGeom>
          <a:noFill/>
        </p:spPr>
      </p:pic>
      <p:pic>
        <p:nvPicPr>
          <p:cNvPr id="154631" name="Picture 7" descr="Resultado de imagen para iron man disparo hacia arriba"/>
          <p:cNvPicPr>
            <a:picLocks noChangeAspect="1" noChangeArrowheads="1"/>
          </p:cNvPicPr>
          <p:nvPr/>
        </p:nvPicPr>
        <p:blipFill>
          <a:blip r:embed="rId7" cstate="print"/>
          <a:srcRect/>
          <a:stretch>
            <a:fillRect/>
          </a:stretch>
        </p:blipFill>
        <p:spPr bwMode="auto">
          <a:xfrm>
            <a:off x="9692640" y="2270651"/>
            <a:ext cx="6640830" cy="2781092"/>
          </a:xfrm>
          <a:prstGeom prst="rect">
            <a:avLst/>
          </a:prstGeom>
          <a:noFill/>
        </p:spPr>
      </p:pic>
      <p:pic>
        <p:nvPicPr>
          <p:cNvPr id="154633" name="Picture 9" descr="Resultado de imagen para vision disparo avengers"/>
          <p:cNvPicPr>
            <a:picLocks noChangeAspect="1" noChangeArrowheads="1"/>
          </p:cNvPicPr>
          <p:nvPr/>
        </p:nvPicPr>
        <p:blipFill>
          <a:blip r:embed="rId8" cstate="print"/>
          <a:srcRect l="35991" r="15651" b="47022"/>
          <a:stretch>
            <a:fillRect/>
          </a:stretch>
        </p:blipFill>
        <p:spPr bwMode="auto">
          <a:xfrm rot="5400000">
            <a:off x="990600" y="5793679"/>
            <a:ext cx="2026920" cy="1095658"/>
          </a:xfrm>
          <a:prstGeom prst="rect">
            <a:avLst/>
          </a:prstGeom>
          <a:noFill/>
          <a:effectLst>
            <a:outerShdw blurRad="50800" dist="50800" dir="5400000" algn="ctr" rotWithShape="0">
              <a:srgbClr val="000000"/>
            </a:outerShdw>
          </a:effectLst>
        </p:spPr>
      </p:pic>
      <p:pic>
        <p:nvPicPr>
          <p:cNvPr id="14" name="Picture 1"/>
          <p:cNvPicPr>
            <a:picLocks noChangeAspect="1" noChangeArrowheads="1"/>
          </p:cNvPicPr>
          <p:nvPr/>
        </p:nvPicPr>
        <p:blipFill>
          <a:blip r:embed="rId3" cstate="print"/>
          <a:srcRect l="57077" t="36581"/>
          <a:stretch>
            <a:fillRect/>
          </a:stretch>
        </p:blipFill>
        <p:spPr bwMode="auto">
          <a:xfrm>
            <a:off x="3554436" y="2571077"/>
            <a:ext cx="3565099" cy="4041188"/>
          </a:xfrm>
          <a:prstGeom prst="rect">
            <a:avLst/>
          </a:prstGeom>
          <a:noFill/>
          <a:ln w="9525">
            <a:noFill/>
            <a:miter lim="800000"/>
            <a:headEnd/>
            <a:tailEnd/>
          </a:ln>
          <a:effectLst/>
        </p:spPr>
      </p:pic>
      <p:sp>
        <p:nvSpPr>
          <p:cNvPr id="7" name="6 CuadroTexto"/>
          <p:cNvSpPr txBox="1"/>
          <p:nvPr/>
        </p:nvSpPr>
        <p:spPr>
          <a:xfrm>
            <a:off x="5620040" y="2417680"/>
            <a:ext cx="3581399" cy="984885"/>
          </a:xfrm>
          <a:prstGeom prst="rect">
            <a:avLst/>
          </a:prstGeom>
          <a:noFill/>
        </p:spPr>
        <p:txBody>
          <a:bodyPr wrap="square" rtlCol="0">
            <a:spAutoFit/>
          </a:bodyPr>
          <a:lstStyle/>
          <a:p>
            <a:pPr algn="r"/>
            <a:r>
              <a:rPr lang="es-AR" sz="2000" dirty="0" smtClean="0"/>
              <a:t>Poner las manos en el fuego</a:t>
            </a:r>
          </a:p>
          <a:p>
            <a:pPr algn="r"/>
            <a:r>
              <a:rPr lang="es-AR" sz="2000" dirty="0" smtClean="0"/>
              <a:t>Las </a:t>
            </a:r>
            <a:r>
              <a:rPr lang="es-AR" sz="2000" dirty="0"/>
              <a:t>pruebas de </a:t>
            </a:r>
            <a:r>
              <a:rPr lang="es-AR" sz="2000" dirty="0" smtClean="0"/>
              <a:t>ordalía</a:t>
            </a:r>
            <a:endParaRPr lang="es-AR" sz="2000" dirty="0"/>
          </a:p>
          <a:p>
            <a:pPr algn="r"/>
            <a:endParaRPr lang="es-AR" dirty="0"/>
          </a:p>
        </p:txBody>
      </p:sp>
      <p:pic>
        <p:nvPicPr>
          <p:cNvPr id="154635" name="Picture 11" descr="Resultado de imagen para vision versus ultron"/>
          <p:cNvPicPr>
            <a:picLocks noChangeAspect="1" noChangeArrowheads="1"/>
          </p:cNvPicPr>
          <p:nvPr/>
        </p:nvPicPr>
        <p:blipFill>
          <a:blip r:embed="rId9" cstate="print"/>
          <a:srcRect l="18246" r="10598"/>
          <a:stretch>
            <a:fillRect/>
          </a:stretch>
        </p:blipFill>
        <p:spPr bwMode="auto">
          <a:xfrm flipH="1">
            <a:off x="6278880" y="3869821"/>
            <a:ext cx="2865120" cy="1686112"/>
          </a:xfrm>
          <a:prstGeom prst="rect">
            <a:avLst/>
          </a:prstGeom>
          <a:noFill/>
        </p:spPr>
      </p:pic>
      <p:sp>
        <p:nvSpPr>
          <p:cNvPr id="15" name="14 CuadroTexto"/>
          <p:cNvSpPr txBox="1"/>
          <p:nvPr/>
        </p:nvSpPr>
        <p:spPr>
          <a:xfrm>
            <a:off x="4069080" y="3444240"/>
            <a:ext cx="2262158" cy="369332"/>
          </a:xfrm>
          <a:prstGeom prst="rect">
            <a:avLst/>
          </a:prstGeom>
          <a:solidFill>
            <a:schemeClr val="bg1"/>
          </a:solidFill>
        </p:spPr>
        <p:txBody>
          <a:bodyPr wrap="none" rtlCol="0">
            <a:spAutoFit/>
          </a:bodyPr>
          <a:lstStyle/>
          <a:p>
            <a:r>
              <a:rPr lang="es-AR" dirty="0" smtClean="0"/>
              <a:t>Mucho más que dos</a:t>
            </a:r>
            <a:endParaRPr lang="es-AR" dirty="0"/>
          </a:p>
        </p:txBody>
      </p:sp>
      <p:sp>
        <p:nvSpPr>
          <p:cNvPr id="16" name="15 CuadroTexto"/>
          <p:cNvSpPr txBox="1"/>
          <p:nvPr/>
        </p:nvSpPr>
        <p:spPr>
          <a:xfrm>
            <a:off x="3112775" y="177017"/>
            <a:ext cx="1853071" cy="307777"/>
          </a:xfrm>
          <a:prstGeom prst="rect">
            <a:avLst/>
          </a:prstGeom>
          <a:solidFill>
            <a:schemeClr val="bg1"/>
          </a:solidFill>
        </p:spPr>
        <p:txBody>
          <a:bodyPr wrap="none" lIns="0" tIns="0" rIns="0" bIns="0" rtlCol="0">
            <a:spAutoFit/>
          </a:bodyPr>
          <a:lstStyle/>
          <a:p>
            <a:r>
              <a:rPr lang="es-AR" sz="2000" dirty="0" smtClean="0"/>
              <a:t>Focos ectópicos</a:t>
            </a:r>
            <a:endParaRPr lang="es-AR" sz="2000" dirty="0"/>
          </a:p>
        </p:txBody>
      </p:sp>
      <p:sp>
        <p:nvSpPr>
          <p:cNvPr id="17" name="16 CuadroTexto"/>
          <p:cNvSpPr txBox="1"/>
          <p:nvPr/>
        </p:nvSpPr>
        <p:spPr>
          <a:xfrm>
            <a:off x="524021" y="2728798"/>
            <a:ext cx="987450" cy="276999"/>
          </a:xfrm>
          <a:prstGeom prst="rect">
            <a:avLst/>
          </a:prstGeom>
          <a:solidFill>
            <a:schemeClr val="bg1"/>
          </a:solidFill>
        </p:spPr>
        <p:txBody>
          <a:bodyPr wrap="none" lIns="0" tIns="0" rIns="0" bIns="0" rtlCol="0">
            <a:spAutoFit/>
          </a:bodyPr>
          <a:lstStyle/>
          <a:p>
            <a:r>
              <a:rPr lang="es-AR" dirty="0" smtClean="0"/>
              <a:t> Sustrato </a:t>
            </a:r>
            <a:endParaRPr lang="en-US" dirty="0"/>
          </a:p>
        </p:txBody>
      </p:sp>
      <p:sp>
        <p:nvSpPr>
          <p:cNvPr id="18" name="17 CuadroTexto"/>
          <p:cNvSpPr txBox="1"/>
          <p:nvPr/>
        </p:nvSpPr>
        <p:spPr>
          <a:xfrm>
            <a:off x="2055056" y="2728798"/>
            <a:ext cx="846386" cy="276999"/>
          </a:xfrm>
          <a:prstGeom prst="rect">
            <a:avLst/>
          </a:prstGeom>
          <a:solidFill>
            <a:schemeClr val="bg1"/>
          </a:solidFill>
        </p:spPr>
        <p:txBody>
          <a:bodyPr wrap="none" lIns="0" tIns="0" rIns="0" bIns="0" rtlCol="0">
            <a:spAutoFit/>
          </a:bodyPr>
          <a:lstStyle/>
          <a:p>
            <a:r>
              <a:rPr lang="es-AR" dirty="0" smtClean="0"/>
              <a:t>Gatillo   </a:t>
            </a:r>
            <a:endParaRPr lang="en-US" dirty="0"/>
          </a:p>
        </p:txBody>
      </p:sp>
      <p:sp>
        <p:nvSpPr>
          <p:cNvPr id="19" name="18 CuadroTexto"/>
          <p:cNvSpPr txBox="1"/>
          <p:nvPr/>
        </p:nvSpPr>
        <p:spPr>
          <a:xfrm>
            <a:off x="722141" y="3582239"/>
            <a:ext cx="2385268" cy="276999"/>
          </a:xfrm>
          <a:prstGeom prst="rect">
            <a:avLst/>
          </a:prstGeom>
          <a:solidFill>
            <a:schemeClr val="bg1"/>
          </a:solidFill>
        </p:spPr>
        <p:txBody>
          <a:bodyPr wrap="none" lIns="0" tIns="0" rIns="0" bIns="0" rtlCol="0">
            <a:spAutoFit/>
          </a:bodyPr>
          <a:lstStyle/>
          <a:p>
            <a:r>
              <a:rPr lang="es-AR" dirty="0" smtClean="0"/>
              <a:t>Reentrada principal      </a:t>
            </a:r>
            <a:endParaRPr lang="en-US" dirty="0"/>
          </a:p>
        </p:txBody>
      </p:sp>
      <p:sp>
        <p:nvSpPr>
          <p:cNvPr id="20" name="19 CuadroTexto"/>
          <p:cNvSpPr txBox="1"/>
          <p:nvPr/>
        </p:nvSpPr>
        <p:spPr>
          <a:xfrm>
            <a:off x="4967069" y="6327782"/>
            <a:ext cx="987450" cy="276999"/>
          </a:xfrm>
          <a:prstGeom prst="rect">
            <a:avLst/>
          </a:prstGeom>
          <a:solidFill>
            <a:schemeClr val="bg1"/>
          </a:solidFill>
        </p:spPr>
        <p:txBody>
          <a:bodyPr wrap="none" lIns="0" tIns="0" rIns="0" bIns="0" rtlCol="0">
            <a:spAutoFit/>
          </a:bodyPr>
          <a:lstStyle/>
          <a:p>
            <a:r>
              <a:rPr lang="es-AR" dirty="0" smtClean="0"/>
              <a:t> Sustrato </a:t>
            </a:r>
            <a:endParaRPr lang="en-US" dirty="0"/>
          </a:p>
        </p:txBody>
      </p:sp>
      <p:sp>
        <p:nvSpPr>
          <p:cNvPr id="21" name="20 CuadroTexto"/>
          <p:cNvSpPr txBox="1"/>
          <p:nvPr/>
        </p:nvSpPr>
        <p:spPr>
          <a:xfrm>
            <a:off x="3579056" y="6310198"/>
            <a:ext cx="846386" cy="276999"/>
          </a:xfrm>
          <a:prstGeom prst="rect">
            <a:avLst/>
          </a:prstGeom>
          <a:solidFill>
            <a:schemeClr val="bg1"/>
          </a:solidFill>
        </p:spPr>
        <p:txBody>
          <a:bodyPr wrap="none" lIns="0" tIns="0" rIns="0" bIns="0" rtlCol="0">
            <a:spAutoFit/>
          </a:bodyPr>
          <a:lstStyle/>
          <a:p>
            <a:r>
              <a:rPr lang="es-AR" dirty="0" smtClean="0"/>
              <a:t>Gatillo   </a:t>
            </a:r>
            <a:endParaRPr lang="en-US" dirty="0"/>
          </a:p>
        </p:txBody>
      </p:sp>
      <p:sp>
        <p:nvSpPr>
          <p:cNvPr id="22" name="21 Rectángulo"/>
          <p:cNvSpPr/>
          <p:nvPr/>
        </p:nvSpPr>
        <p:spPr>
          <a:xfrm>
            <a:off x="9144000" y="5473005"/>
            <a:ext cx="3024554" cy="1384995"/>
          </a:xfrm>
          <a:prstGeom prst="rect">
            <a:avLst/>
          </a:prstGeom>
        </p:spPr>
        <p:txBody>
          <a:bodyPr wrap="square">
            <a:spAutoFit/>
          </a:bodyPr>
          <a:lstStyle/>
          <a:p>
            <a:pPr>
              <a:spcBef>
                <a:spcPts val="1800"/>
              </a:spcBef>
              <a:defRPr/>
            </a:pPr>
            <a:r>
              <a:rPr lang="es-AR" sz="1400" i="1" dirty="0" smtClean="0"/>
              <a:t>“prueba ritual usada en la Europa medieval y en ciertas sociedades para averiguar la culpabilidad o inocencia de una persona acusada, y una de cuyas formas es el juicio de Dios.”</a:t>
            </a:r>
            <a:r>
              <a:rPr lang="es-AR" sz="1400" dirty="0" smtClean="0"/>
              <a:t> (DRAE*)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6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46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46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216023" y="112890"/>
            <a:ext cx="5962992" cy="3285066"/>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2887133" y="3492147"/>
            <a:ext cx="4267200" cy="3343275"/>
          </a:xfrm>
          <a:prstGeom prst="rect">
            <a:avLst/>
          </a:prstGeom>
          <a:noFill/>
          <a:ln w="9525">
            <a:noFill/>
            <a:miter lim="800000"/>
            <a:headEnd/>
            <a:tailEnd/>
          </a:ln>
          <a:effectLst/>
        </p:spPr>
      </p:pic>
      <p:sp>
        <p:nvSpPr>
          <p:cNvPr id="4" name="3 CuadroTexto"/>
          <p:cNvSpPr txBox="1"/>
          <p:nvPr/>
        </p:nvSpPr>
        <p:spPr>
          <a:xfrm>
            <a:off x="1114778" y="3567289"/>
            <a:ext cx="1580445" cy="1200329"/>
          </a:xfrm>
          <a:prstGeom prst="rect">
            <a:avLst/>
          </a:prstGeom>
          <a:solidFill>
            <a:srgbClr val="FF0000"/>
          </a:solidFill>
        </p:spPr>
        <p:txBody>
          <a:bodyPr wrap="square" rtlCol="0">
            <a:spAutoFit/>
          </a:bodyPr>
          <a:lstStyle/>
          <a:p>
            <a:r>
              <a:rPr lang="es-AR" dirty="0" smtClean="0">
                <a:solidFill>
                  <a:srgbClr val="FFFF00"/>
                </a:solidFill>
              </a:rPr>
              <a:t>Prevención de factores de riesgo cardiovascular</a:t>
            </a:r>
            <a:endParaRPr lang="es-AR" dirty="0">
              <a:solidFill>
                <a:srgbClr val="FFFF00"/>
              </a:solidFill>
            </a:endParaRPr>
          </a:p>
        </p:txBody>
      </p:sp>
      <p:sp>
        <p:nvSpPr>
          <p:cNvPr id="5" name="2 Título"/>
          <p:cNvSpPr txBox="1">
            <a:spLocks/>
          </p:cNvSpPr>
          <p:nvPr/>
        </p:nvSpPr>
        <p:spPr>
          <a:xfrm>
            <a:off x="0" y="0"/>
            <a:ext cx="9144000" cy="854254"/>
          </a:xfrm>
          <a:prstGeom prst="rect">
            <a:avLst/>
          </a:prstGeom>
        </p:spPr>
        <p:style>
          <a:lnRef idx="0">
            <a:schemeClr val="accent2"/>
          </a:lnRef>
          <a:fillRef idx="3">
            <a:schemeClr val="accent2"/>
          </a:fillRef>
          <a:effectRef idx="3">
            <a:schemeClr val="accent2"/>
          </a:effectRef>
          <a:fontRef idx="minor">
            <a:schemeClr val="lt1"/>
          </a:fontRef>
        </p:style>
        <p:txBody>
          <a:bodyPr lIns="0" tIns="0" rIns="0" bIns="0" anchor="ctr">
            <a:normAutofit/>
          </a:bodyPr>
          <a:lstStyle/>
          <a:p>
            <a:pPr marL="236538" lvl="0" algn="ctr"/>
            <a:r>
              <a:rPr lang="es-ES" sz="2400" b="1" kern="0" dirty="0" smtClean="0">
                <a:cs typeface="Times New Roman"/>
              </a:rPr>
              <a:t>Razona miento integrado acusador</a:t>
            </a:r>
          </a:p>
          <a:p>
            <a:pPr marL="114300" lvl="0" indent="-57150"/>
            <a:r>
              <a:rPr kumimoji="0" lang="es-ES" sz="2400" b="1" i="0" u="none" strike="noStrike" kern="0" cap="none" spc="0" normalizeH="0" baseline="0" noProof="0" dirty="0" err="1" smtClean="0">
                <a:ln>
                  <a:noFill/>
                </a:ln>
                <a:solidFill>
                  <a:schemeClr val="lt1"/>
                </a:solidFill>
                <a:effectLst/>
                <a:uLnTx/>
                <a:uFillTx/>
                <a:latin typeface="+mn-lt"/>
                <a:ea typeface="+mn-ea"/>
                <a:cs typeface="Times New Roman"/>
              </a:rPr>
              <a:t>Cardiopatia</a:t>
            </a:r>
            <a:r>
              <a:rPr kumimoji="0" lang="es-ES" sz="2400" b="1" i="0" u="none" strike="noStrike" kern="0" cap="none" spc="0" normalizeH="0" noProof="0" dirty="0" smtClean="0">
                <a:ln>
                  <a:noFill/>
                </a:ln>
                <a:solidFill>
                  <a:schemeClr val="lt1"/>
                </a:solidFill>
                <a:effectLst/>
                <a:uLnTx/>
                <a:uFillTx/>
                <a:latin typeface="+mn-lt"/>
                <a:ea typeface="+mn-ea"/>
                <a:cs typeface="Times New Roman"/>
              </a:rPr>
              <a:t> isquémica – insuficiencia </a:t>
            </a:r>
            <a:r>
              <a:rPr kumimoji="0" lang="es-ES" sz="2400" b="1" i="0" u="none" strike="noStrike" kern="0" cap="none" spc="0" normalizeH="0" noProof="0" dirty="0" err="1" smtClean="0">
                <a:ln>
                  <a:noFill/>
                </a:ln>
                <a:solidFill>
                  <a:schemeClr val="lt1"/>
                </a:solidFill>
                <a:effectLst/>
                <a:uLnTx/>
                <a:uFillTx/>
                <a:latin typeface="+mn-lt"/>
                <a:ea typeface="+mn-ea"/>
                <a:cs typeface="Times New Roman"/>
              </a:rPr>
              <a:t>cárdíaca</a:t>
            </a:r>
            <a:r>
              <a:rPr kumimoji="0" lang="es-ES" sz="2400" b="1" i="0" u="none" strike="noStrike" kern="0" cap="none" spc="0" normalizeH="0" noProof="0" dirty="0" smtClean="0">
                <a:ln>
                  <a:noFill/>
                </a:ln>
                <a:solidFill>
                  <a:schemeClr val="lt1"/>
                </a:solidFill>
                <a:effectLst/>
                <a:uLnTx/>
                <a:uFillTx/>
                <a:latin typeface="+mn-lt"/>
                <a:ea typeface="+mn-ea"/>
                <a:cs typeface="Times New Roman"/>
              </a:rPr>
              <a:t> – Muerte súbita</a:t>
            </a:r>
            <a:endParaRPr kumimoji="0" lang="es-AR" sz="2400" b="1" i="0" u="none" strike="noStrike" kern="0" cap="none" spc="0" normalizeH="0" baseline="0" noProof="0" dirty="0">
              <a:ln>
                <a:noFill/>
              </a:ln>
              <a:solidFill>
                <a:schemeClr val="lt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9 Rectángulo"/>
          <p:cNvSpPr/>
          <p:nvPr/>
        </p:nvSpPr>
        <p:spPr>
          <a:xfrm>
            <a:off x="4572000" y="207645"/>
            <a:ext cx="4572000" cy="6001643"/>
          </a:xfrm>
          <a:prstGeom prst="rect">
            <a:avLst/>
          </a:prstGeom>
        </p:spPr>
        <p:txBody>
          <a:bodyPr>
            <a:spAutoFit/>
          </a:bodyPr>
          <a:lstStyle/>
          <a:p>
            <a:pPr algn="r"/>
            <a:r>
              <a:rPr lang="es-AR" sz="1600" dirty="0" smtClean="0"/>
              <a:t>Para siempre cerraste alguna puerta </a:t>
            </a:r>
            <a:br>
              <a:rPr lang="es-AR" sz="1600" dirty="0" smtClean="0"/>
            </a:br>
            <a:r>
              <a:rPr lang="es-AR" sz="1600" dirty="0" smtClean="0"/>
              <a:t>y hay un espejo que te aguarda en vano; </a:t>
            </a:r>
            <a:br>
              <a:rPr lang="es-AR" sz="1600" dirty="0" smtClean="0"/>
            </a:br>
            <a:r>
              <a:rPr lang="es-AR" sz="1600" dirty="0" smtClean="0"/>
              <a:t>la encrucijada te parece abierta </a:t>
            </a:r>
            <a:br>
              <a:rPr lang="es-AR" sz="1600" dirty="0" smtClean="0"/>
            </a:br>
            <a:r>
              <a:rPr lang="es-AR" sz="1600" dirty="0" smtClean="0"/>
              <a:t>y la vigila, </a:t>
            </a:r>
            <a:r>
              <a:rPr lang="es-AR" sz="1600" dirty="0" err="1" smtClean="0"/>
              <a:t>cuadrifronte</a:t>
            </a:r>
            <a:r>
              <a:rPr lang="es-AR" sz="1600" dirty="0" smtClean="0"/>
              <a:t>, Jano.</a:t>
            </a:r>
          </a:p>
          <a:p>
            <a:pPr algn="r"/>
            <a:endParaRPr lang="es-AR" sz="1600" dirty="0" smtClean="0"/>
          </a:p>
          <a:p>
            <a:pPr algn="r"/>
            <a:r>
              <a:rPr lang="es-AR" sz="1600" dirty="0" smtClean="0"/>
              <a:t>Hay, entre todas tus memorias, una </a:t>
            </a:r>
            <a:br>
              <a:rPr lang="es-AR" sz="1600" dirty="0" smtClean="0"/>
            </a:br>
            <a:r>
              <a:rPr lang="es-AR" sz="1600" dirty="0" smtClean="0"/>
              <a:t>que se ha perdido irreparablemente; </a:t>
            </a:r>
            <a:br>
              <a:rPr lang="es-AR" sz="1600" dirty="0" smtClean="0"/>
            </a:br>
            <a:r>
              <a:rPr lang="es-AR" sz="1600" dirty="0" smtClean="0"/>
              <a:t>no te verán bajar a aquella fuente </a:t>
            </a:r>
            <a:br>
              <a:rPr lang="es-AR" sz="1600" dirty="0" smtClean="0"/>
            </a:br>
            <a:r>
              <a:rPr lang="es-AR" sz="1600" dirty="0" smtClean="0"/>
              <a:t>ni el blanco sol ni la amarilla luna.</a:t>
            </a:r>
          </a:p>
          <a:p>
            <a:pPr algn="r"/>
            <a:endParaRPr lang="es-AR" sz="1600" dirty="0" smtClean="0"/>
          </a:p>
          <a:p>
            <a:pPr algn="r"/>
            <a:r>
              <a:rPr lang="es-AR" sz="1600" dirty="0" smtClean="0"/>
              <a:t>No volverá tu voz a lo que el persa </a:t>
            </a:r>
            <a:br>
              <a:rPr lang="es-AR" sz="1600" dirty="0" smtClean="0"/>
            </a:br>
            <a:r>
              <a:rPr lang="es-AR" sz="1600" dirty="0" smtClean="0"/>
              <a:t>dijo en su lengua de aves y de rosas, </a:t>
            </a:r>
            <a:br>
              <a:rPr lang="es-AR" sz="1600" dirty="0" smtClean="0"/>
            </a:br>
            <a:r>
              <a:rPr lang="es-AR" sz="1600" dirty="0" smtClean="0"/>
              <a:t>cuando al ocaso, ante la luz dispersa, </a:t>
            </a:r>
            <a:br>
              <a:rPr lang="es-AR" sz="1600" dirty="0" smtClean="0"/>
            </a:br>
            <a:r>
              <a:rPr lang="es-AR" sz="1600" dirty="0" smtClean="0"/>
              <a:t>quieras decir inolvidables cosas.</a:t>
            </a:r>
          </a:p>
          <a:p>
            <a:pPr algn="r"/>
            <a:endParaRPr lang="es-AR" sz="1600" dirty="0" smtClean="0"/>
          </a:p>
          <a:p>
            <a:pPr algn="r"/>
            <a:r>
              <a:rPr lang="es-AR" sz="1600" dirty="0" smtClean="0"/>
              <a:t>¿Y el incesante Ródano y el lago, </a:t>
            </a:r>
            <a:br>
              <a:rPr lang="es-AR" sz="1600" dirty="0" smtClean="0"/>
            </a:br>
            <a:r>
              <a:rPr lang="es-AR" sz="1600" dirty="0" smtClean="0"/>
              <a:t>todo ese ayer sobre el cual hoy me inclino? </a:t>
            </a:r>
            <a:br>
              <a:rPr lang="es-AR" sz="1600" dirty="0" smtClean="0"/>
            </a:br>
            <a:r>
              <a:rPr lang="es-AR" sz="1600" dirty="0" smtClean="0"/>
              <a:t>Tan perdido estará como Cartago </a:t>
            </a:r>
            <a:br>
              <a:rPr lang="es-AR" sz="1600" dirty="0" smtClean="0"/>
            </a:br>
            <a:r>
              <a:rPr lang="es-AR" sz="1600" dirty="0" smtClean="0"/>
              <a:t>que con fuego y con sal borró el latino.</a:t>
            </a:r>
          </a:p>
          <a:p>
            <a:pPr algn="r"/>
            <a:endParaRPr lang="es-AR" sz="1600" dirty="0" smtClean="0"/>
          </a:p>
          <a:p>
            <a:pPr algn="r"/>
            <a:r>
              <a:rPr lang="es-AR" sz="1600" dirty="0" smtClean="0"/>
              <a:t>Creo en el alba oír un atareado </a:t>
            </a:r>
            <a:br>
              <a:rPr lang="es-AR" sz="1600" dirty="0" smtClean="0"/>
            </a:br>
            <a:r>
              <a:rPr lang="es-AR" sz="1600" dirty="0" smtClean="0"/>
              <a:t>rumor de multitudes que se alejan; </a:t>
            </a:r>
            <a:br>
              <a:rPr lang="es-AR" sz="1600" dirty="0" smtClean="0"/>
            </a:br>
            <a:r>
              <a:rPr lang="es-AR" sz="1600" dirty="0" smtClean="0"/>
              <a:t>son lo que me ha querido y olvidado; </a:t>
            </a:r>
            <a:br>
              <a:rPr lang="es-AR" sz="1600" dirty="0" smtClean="0"/>
            </a:br>
            <a:r>
              <a:rPr lang="es-AR" sz="1600" dirty="0" smtClean="0"/>
              <a:t>espacio, tiempo y Borges ya me dejan.</a:t>
            </a:r>
            <a:endParaRPr lang="es-AR" sz="1600" dirty="0"/>
          </a:p>
        </p:txBody>
      </p:sp>
      <p:pic>
        <p:nvPicPr>
          <p:cNvPr id="161" name="3 Marcador de contenido"/>
          <p:cNvPicPr/>
          <p:nvPr/>
        </p:nvPicPr>
        <p:blipFill>
          <a:blip r:embed="rId3" cstate="print"/>
          <a:srcRect t="14155"/>
          <a:stretch/>
        </p:blipFill>
        <p:spPr>
          <a:xfrm>
            <a:off x="3390900" y="5695950"/>
            <a:ext cx="2057400" cy="1162050"/>
          </a:xfrm>
          <a:prstGeom prst="rect">
            <a:avLst/>
          </a:prstGeom>
          <a:ln>
            <a:noFill/>
          </a:ln>
        </p:spPr>
      </p:pic>
      <p:pic>
        <p:nvPicPr>
          <p:cNvPr id="162" name="6 Imagen"/>
          <p:cNvPicPr/>
          <p:nvPr/>
        </p:nvPicPr>
        <p:blipFill>
          <a:blip r:embed="rId4" cstate="print"/>
          <a:srcRect t="2940"/>
          <a:stretch/>
        </p:blipFill>
        <p:spPr>
          <a:xfrm>
            <a:off x="9144000" y="4343760"/>
            <a:ext cx="4525200" cy="2514240"/>
          </a:xfrm>
          <a:prstGeom prst="rect">
            <a:avLst/>
          </a:prstGeom>
          <a:ln>
            <a:noFill/>
          </a:ln>
        </p:spPr>
      </p:pic>
      <p:pic>
        <p:nvPicPr>
          <p:cNvPr id="153602" name="Picture 2" descr="Imagen relacionada"/>
          <p:cNvPicPr>
            <a:picLocks noChangeAspect="1" noChangeArrowheads="1"/>
          </p:cNvPicPr>
          <p:nvPr/>
        </p:nvPicPr>
        <p:blipFill>
          <a:blip r:embed="rId5" cstate="print"/>
          <a:srcRect/>
          <a:stretch>
            <a:fillRect/>
          </a:stretch>
        </p:blipFill>
        <p:spPr bwMode="auto">
          <a:xfrm>
            <a:off x="3429000" y="1143000"/>
            <a:ext cx="2171699" cy="2915638"/>
          </a:xfrm>
          <a:prstGeom prst="rect">
            <a:avLst/>
          </a:prstGeom>
          <a:noFill/>
        </p:spPr>
      </p:pic>
      <p:sp>
        <p:nvSpPr>
          <p:cNvPr id="5" name="4 CuadroTexto"/>
          <p:cNvSpPr txBox="1"/>
          <p:nvPr/>
        </p:nvSpPr>
        <p:spPr>
          <a:xfrm>
            <a:off x="4077439" y="3964188"/>
            <a:ext cx="875561" cy="276999"/>
          </a:xfrm>
          <a:prstGeom prst="rect">
            <a:avLst/>
          </a:prstGeom>
          <a:noFill/>
        </p:spPr>
        <p:txBody>
          <a:bodyPr wrap="none" rtlCol="0">
            <a:spAutoFit/>
          </a:bodyPr>
          <a:lstStyle/>
          <a:p>
            <a:r>
              <a:rPr lang="es-AR" sz="1200" dirty="0" smtClean="0"/>
              <a:t>(de mesa)</a:t>
            </a:r>
            <a:endParaRPr lang="en-US" dirty="0"/>
          </a:p>
        </p:txBody>
      </p:sp>
      <p:pic>
        <p:nvPicPr>
          <p:cNvPr id="8" name="Límites   Jorge Luis Borges[1].wma">
            <a:hlinkClick r:id="" action="ppaction://media"/>
          </p:cNvPr>
          <p:cNvPicPr>
            <a:picLocks noRot="1" noChangeAspect="1"/>
          </p:cNvPicPr>
          <p:nvPr>
            <a:audioFile r:link="rId1"/>
          </p:nvPr>
        </p:nvPicPr>
        <p:blipFill>
          <a:blip r:embed="rId6" cstate="print"/>
          <a:stretch>
            <a:fillRect/>
          </a:stretch>
        </p:blipFill>
        <p:spPr>
          <a:xfrm>
            <a:off x="4434417" y="76200"/>
            <a:ext cx="304800" cy="304800"/>
          </a:xfrm>
          <a:prstGeom prst="rect">
            <a:avLst/>
          </a:prstGeom>
        </p:spPr>
      </p:pic>
      <p:sp>
        <p:nvSpPr>
          <p:cNvPr id="9" name="8 Rectángulo"/>
          <p:cNvSpPr/>
          <p:nvPr/>
        </p:nvSpPr>
        <p:spPr>
          <a:xfrm>
            <a:off x="0" y="0"/>
            <a:ext cx="4038600" cy="6494085"/>
          </a:xfrm>
          <a:prstGeom prst="rect">
            <a:avLst/>
          </a:prstGeom>
        </p:spPr>
        <p:txBody>
          <a:bodyPr wrap="square">
            <a:spAutoFit/>
          </a:bodyPr>
          <a:lstStyle/>
          <a:p>
            <a:r>
              <a:rPr lang="es-AR" sz="1600" b="1" dirty="0" smtClean="0"/>
              <a:t>Límites</a:t>
            </a:r>
          </a:p>
          <a:p>
            <a:r>
              <a:rPr lang="es-AR" sz="1600" dirty="0" smtClean="0"/>
              <a:t>De estas calles que ahondan el poniente, </a:t>
            </a:r>
            <a:br>
              <a:rPr lang="es-AR" sz="1600" dirty="0" smtClean="0"/>
            </a:br>
            <a:r>
              <a:rPr lang="es-AR" sz="1600" dirty="0" smtClean="0"/>
              <a:t>una habrá (no sé cuál) que he recorrido </a:t>
            </a:r>
            <a:br>
              <a:rPr lang="es-AR" sz="1600" dirty="0" smtClean="0"/>
            </a:br>
            <a:r>
              <a:rPr lang="es-AR" sz="1600" dirty="0" smtClean="0"/>
              <a:t>ya por última vez, indiferente </a:t>
            </a:r>
            <a:br>
              <a:rPr lang="es-AR" sz="1600" dirty="0" smtClean="0"/>
            </a:br>
            <a:r>
              <a:rPr lang="es-AR" sz="1600" dirty="0" smtClean="0"/>
              <a:t>y sin adivinarlo, sometido</a:t>
            </a:r>
          </a:p>
          <a:p>
            <a:r>
              <a:rPr lang="es-AR" sz="1600" dirty="0" smtClean="0"/>
              <a:t>a quien prefija omnipotentes normas </a:t>
            </a:r>
            <a:br>
              <a:rPr lang="es-AR" sz="1600" dirty="0" smtClean="0"/>
            </a:br>
            <a:r>
              <a:rPr lang="es-AR" sz="1600" dirty="0" smtClean="0"/>
              <a:t>y una secreta y rígida medida </a:t>
            </a:r>
            <a:br>
              <a:rPr lang="es-AR" sz="1600" dirty="0" smtClean="0"/>
            </a:br>
            <a:r>
              <a:rPr lang="es-AR" sz="1600" dirty="0" smtClean="0"/>
              <a:t>a las sombras, los sueños y las formas </a:t>
            </a:r>
            <a:br>
              <a:rPr lang="es-AR" sz="1600" dirty="0" smtClean="0"/>
            </a:br>
            <a:r>
              <a:rPr lang="es-AR" sz="1600" dirty="0" smtClean="0"/>
              <a:t>que destejen y tejen esta vida.</a:t>
            </a:r>
          </a:p>
          <a:p>
            <a:endParaRPr lang="es-AR" sz="1600" dirty="0" smtClean="0"/>
          </a:p>
          <a:p>
            <a:r>
              <a:rPr lang="es-AR" sz="1600" dirty="0" smtClean="0"/>
              <a:t>Si para todo hay término y hay tasa </a:t>
            </a:r>
            <a:br>
              <a:rPr lang="es-AR" sz="1600" dirty="0" smtClean="0"/>
            </a:br>
            <a:r>
              <a:rPr lang="es-AR" sz="1600" dirty="0" smtClean="0"/>
              <a:t>y última vez y nunca más y olvido </a:t>
            </a:r>
            <a:br>
              <a:rPr lang="es-AR" sz="1600" dirty="0" smtClean="0"/>
            </a:br>
            <a:r>
              <a:rPr lang="es-AR" sz="1600" dirty="0" smtClean="0"/>
              <a:t>¿Quién nos dirá de quién, en esta casa, </a:t>
            </a:r>
            <a:br>
              <a:rPr lang="es-AR" sz="1600" dirty="0" smtClean="0"/>
            </a:br>
            <a:r>
              <a:rPr lang="es-AR" sz="1600" dirty="0" smtClean="0"/>
              <a:t>sin saberlo, nos hemos despedido?</a:t>
            </a:r>
          </a:p>
          <a:p>
            <a:endParaRPr lang="es-AR" sz="1600" dirty="0" smtClean="0"/>
          </a:p>
          <a:p>
            <a:r>
              <a:rPr lang="es-AR" sz="1600" dirty="0" smtClean="0"/>
              <a:t>Tras el cristal ya gris la noche cesa </a:t>
            </a:r>
            <a:br>
              <a:rPr lang="es-AR" sz="1600" dirty="0" smtClean="0"/>
            </a:br>
            <a:r>
              <a:rPr lang="es-AR" sz="1600" dirty="0" smtClean="0"/>
              <a:t>y del alto de libros que una trunca </a:t>
            </a:r>
            <a:br>
              <a:rPr lang="es-AR" sz="1600" dirty="0" smtClean="0"/>
            </a:br>
            <a:r>
              <a:rPr lang="es-AR" sz="1600" dirty="0" smtClean="0"/>
              <a:t>sombra dilata por la vaga mesa, </a:t>
            </a:r>
            <a:br>
              <a:rPr lang="es-AR" sz="1600" dirty="0" smtClean="0"/>
            </a:br>
            <a:r>
              <a:rPr lang="es-AR" sz="1600" dirty="0" smtClean="0"/>
              <a:t>alguno habrá que no leeremos nunca.</a:t>
            </a:r>
          </a:p>
          <a:p>
            <a:endParaRPr lang="es-AR" sz="1600" dirty="0" smtClean="0"/>
          </a:p>
          <a:p>
            <a:r>
              <a:rPr lang="es-AR" sz="1600" dirty="0" smtClean="0"/>
              <a:t>Hay en el Sur más de un portón gastado </a:t>
            </a:r>
            <a:br>
              <a:rPr lang="es-AR" sz="1600" dirty="0" smtClean="0"/>
            </a:br>
            <a:r>
              <a:rPr lang="es-AR" sz="1600" dirty="0" smtClean="0"/>
              <a:t>con sus jarrones de mampostería </a:t>
            </a:r>
            <a:br>
              <a:rPr lang="es-AR" sz="1600" dirty="0" smtClean="0"/>
            </a:br>
            <a:r>
              <a:rPr lang="es-AR" sz="1600" dirty="0" smtClean="0"/>
              <a:t>y tunas, que a mi paso está vedado </a:t>
            </a:r>
            <a:br>
              <a:rPr lang="es-AR" sz="1600" dirty="0" smtClean="0"/>
            </a:br>
            <a:r>
              <a:rPr lang="es-AR" sz="1600" dirty="0" smtClean="0"/>
              <a:t>como si fuera una litografía.</a:t>
            </a:r>
          </a:p>
          <a:p>
            <a:endParaRPr lang="es-AR" sz="1600" dirty="0" smtClean="0"/>
          </a:p>
        </p:txBody>
      </p:sp>
    </p:spTree>
  </p:cSld>
  <p:clrMapOvr>
    <a:masterClrMapping/>
  </p:clrMapOvr>
  <p:timing>
    <p:tnLst>
      <p:par>
        <p:cTn id="1" dur="indefinite" restart="never" nodeType="tmRoot">
          <p:childTnLst>
            <p:seq>
              <p:cTn id="2"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69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p:cTn id="7" fill="hold" display="0">
                  <p:stCondLst>
                    <p:cond delay="indefinite"/>
                  </p:stCondLst>
                  <p:endCondLst>
                    <p:cond evt="onNext" delay="0">
                      <p:tgtEl>
                        <p:sldTgt/>
                      </p:tgtEl>
                    </p:cond>
                    <p:cond evt="onPrev" delay="0">
                      <p:tgtEl>
                        <p:sldTgt/>
                      </p:tgtEl>
                    </p:cond>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t="6738"/>
          <a:stretch>
            <a:fillRect/>
          </a:stretch>
        </p:blipFill>
        <p:spPr bwMode="auto">
          <a:xfrm>
            <a:off x="0" y="1028700"/>
            <a:ext cx="8938967" cy="3340100"/>
          </a:xfrm>
          <a:prstGeom prst="rect">
            <a:avLst/>
          </a:prstGeom>
          <a:noFill/>
          <a:ln w="9525">
            <a:noFill/>
            <a:miter lim="800000"/>
            <a:headEnd/>
            <a:tailEnd/>
          </a:ln>
        </p:spPr>
      </p:pic>
      <p:sp>
        <p:nvSpPr>
          <p:cNvPr id="3"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trike="noStrike" spc="-1" dirty="0" smtClean="0">
                <a:solidFill>
                  <a:srgbClr val="FFFF00"/>
                </a:solidFill>
                <a:uFill>
                  <a:solidFill>
                    <a:srgbClr val="FFFFFF"/>
                  </a:solidFill>
                </a:uFill>
                <a:latin typeface="Arial"/>
              </a:rPr>
              <a:t>Nuestra comprensión del potencial de </a:t>
            </a:r>
            <a:r>
              <a:rPr lang="es-AR" sz="2600" b="1" spc="-1" dirty="0" smtClean="0">
                <a:solidFill>
                  <a:srgbClr val="FFFF00"/>
                </a:solidFill>
                <a:uFill>
                  <a:solidFill>
                    <a:srgbClr val="FFFFFF"/>
                  </a:solidFill>
                </a:uFill>
              </a:rPr>
              <a:t>acción se sostiene en el modelo de las corrientes de canal único.</a:t>
            </a:r>
            <a:endParaRPr lang="es-AR" sz="2600" b="0" strike="noStrike" spc="-1" dirty="0">
              <a:solidFill>
                <a:srgbClr val="FFFF00"/>
              </a:solidFill>
              <a:uFill>
                <a:solidFill>
                  <a:srgbClr val="FFFFFF"/>
                </a:solidFill>
              </a:uFill>
              <a:latin typeface="Arial"/>
            </a:endParaRPr>
          </a:p>
        </p:txBody>
      </p:sp>
      <p:pic>
        <p:nvPicPr>
          <p:cNvPr id="30721" name="Picture 1"/>
          <p:cNvPicPr>
            <a:picLocks noChangeAspect="1" noChangeArrowheads="1"/>
          </p:cNvPicPr>
          <p:nvPr/>
        </p:nvPicPr>
        <p:blipFill>
          <a:blip r:embed="rId3" cstate="print"/>
          <a:srcRect/>
          <a:stretch>
            <a:fillRect/>
          </a:stretch>
        </p:blipFill>
        <p:spPr bwMode="auto">
          <a:xfrm>
            <a:off x="6687128" y="4605866"/>
            <a:ext cx="2456872" cy="2252133"/>
          </a:xfrm>
          <a:prstGeom prst="rect">
            <a:avLst/>
          </a:prstGeom>
          <a:noFill/>
          <a:ln w="9525">
            <a:noFill/>
            <a:miter lim="800000"/>
            <a:headEnd/>
            <a:tailEnd/>
          </a:ln>
        </p:spPr>
      </p:pic>
      <p:pic>
        <p:nvPicPr>
          <p:cNvPr id="126977" name="Picture 1"/>
          <p:cNvPicPr>
            <a:picLocks noChangeAspect="1" noChangeArrowheads="1"/>
          </p:cNvPicPr>
          <p:nvPr/>
        </p:nvPicPr>
        <p:blipFill>
          <a:blip r:embed="rId4" cstate="print"/>
          <a:srcRect l="6509"/>
          <a:stretch>
            <a:fillRect/>
          </a:stretch>
        </p:blipFill>
        <p:spPr bwMode="auto">
          <a:xfrm>
            <a:off x="0" y="4542208"/>
            <a:ext cx="3161782" cy="2315792"/>
          </a:xfrm>
          <a:prstGeom prst="rect">
            <a:avLst/>
          </a:prstGeom>
          <a:noFill/>
          <a:ln w="9525">
            <a:noFill/>
            <a:miter lim="800000"/>
            <a:headEnd/>
            <a:tailEnd/>
          </a:ln>
        </p:spPr>
      </p:pic>
      <p:sp>
        <p:nvSpPr>
          <p:cNvPr id="6" name="5 CuadroTexto"/>
          <p:cNvSpPr txBox="1"/>
          <p:nvPr/>
        </p:nvSpPr>
        <p:spPr>
          <a:xfrm>
            <a:off x="1913471" y="6333071"/>
            <a:ext cx="2004075" cy="523220"/>
          </a:xfrm>
          <a:prstGeom prst="rect">
            <a:avLst/>
          </a:prstGeom>
          <a:noFill/>
        </p:spPr>
        <p:txBody>
          <a:bodyPr wrap="none" rtlCol="0">
            <a:spAutoFit/>
          </a:bodyPr>
          <a:lstStyle/>
          <a:p>
            <a:r>
              <a:rPr lang="es-AR" sz="1400" dirty="0" smtClean="0"/>
              <a:t>Corriente hacia afuera </a:t>
            </a:r>
          </a:p>
          <a:p>
            <a:r>
              <a:rPr lang="es-AR" sz="1400" dirty="0" smtClean="0"/>
              <a:t>(positiva)</a:t>
            </a:r>
            <a:endParaRPr lang="en-US" sz="1400" dirty="0"/>
          </a:p>
        </p:txBody>
      </p:sp>
      <p:pic>
        <p:nvPicPr>
          <p:cNvPr id="7" name="Picture 1"/>
          <p:cNvPicPr>
            <a:picLocks noChangeAspect="1" noChangeArrowheads="1"/>
          </p:cNvPicPr>
          <p:nvPr/>
        </p:nvPicPr>
        <p:blipFill>
          <a:blip r:embed="rId4" cstate="print"/>
          <a:srcRect l="26537" b="21205"/>
          <a:stretch>
            <a:fillRect/>
          </a:stretch>
        </p:blipFill>
        <p:spPr bwMode="auto">
          <a:xfrm>
            <a:off x="4334944" y="4525277"/>
            <a:ext cx="2484442" cy="1824725"/>
          </a:xfrm>
          <a:prstGeom prst="rect">
            <a:avLst/>
          </a:prstGeom>
          <a:noFill/>
          <a:ln w="9525">
            <a:noFill/>
            <a:miter lim="800000"/>
            <a:headEnd/>
            <a:tailEnd/>
          </a:ln>
        </p:spPr>
      </p:pic>
      <p:pic>
        <p:nvPicPr>
          <p:cNvPr id="8" name="Picture 1"/>
          <p:cNvPicPr>
            <a:picLocks noChangeAspect="1" noChangeArrowheads="1"/>
          </p:cNvPicPr>
          <p:nvPr/>
        </p:nvPicPr>
        <p:blipFill>
          <a:blip r:embed="rId4" cstate="print"/>
          <a:srcRect r="58442" b="32904"/>
          <a:stretch>
            <a:fillRect/>
          </a:stretch>
        </p:blipFill>
        <p:spPr bwMode="auto">
          <a:xfrm>
            <a:off x="3606817" y="4525276"/>
            <a:ext cx="1405462" cy="1553791"/>
          </a:xfrm>
          <a:prstGeom prst="rect">
            <a:avLst/>
          </a:prstGeom>
          <a:noFill/>
          <a:ln w="9525">
            <a:noFill/>
            <a:miter lim="800000"/>
            <a:headEnd/>
            <a:tailEnd/>
          </a:ln>
        </p:spPr>
      </p:pic>
      <p:sp>
        <p:nvSpPr>
          <p:cNvPr id="11" name="10 CuadroTexto"/>
          <p:cNvSpPr txBox="1"/>
          <p:nvPr/>
        </p:nvSpPr>
        <p:spPr>
          <a:xfrm>
            <a:off x="2679701" y="3505200"/>
            <a:ext cx="1473200" cy="646331"/>
          </a:xfrm>
          <a:prstGeom prst="rect">
            <a:avLst/>
          </a:prstGeom>
          <a:noFill/>
        </p:spPr>
        <p:txBody>
          <a:bodyPr wrap="square" rtlCol="0">
            <a:spAutoFit/>
          </a:bodyPr>
          <a:lstStyle/>
          <a:p>
            <a:pPr algn="ctr"/>
            <a:r>
              <a:rPr lang="es-AR" dirty="0" smtClean="0"/>
              <a:t>Apertura del canal</a:t>
            </a:r>
            <a:endParaRPr lang="en-US" dirty="0"/>
          </a:p>
        </p:txBody>
      </p:sp>
      <p:sp>
        <p:nvSpPr>
          <p:cNvPr id="12" name="11 Rectángulo"/>
          <p:cNvSpPr/>
          <p:nvPr/>
        </p:nvSpPr>
        <p:spPr>
          <a:xfrm>
            <a:off x="4368800" y="3771900"/>
            <a:ext cx="1155700" cy="596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12 CuadroTexto"/>
          <p:cNvSpPr txBox="1"/>
          <p:nvPr/>
        </p:nvSpPr>
        <p:spPr>
          <a:xfrm>
            <a:off x="4800601" y="1016000"/>
            <a:ext cx="1231899" cy="646331"/>
          </a:xfrm>
          <a:prstGeom prst="rect">
            <a:avLst/>
          </a:prstGeom>
          <a:solidFill>
            <a:schemeClr val="bg1"/>
          </a:solidFill>
        </p:spPr>
        <p:txBody>
          <a:bodyPr wrap="square" rtlCol="0">
            <a:spAutoFit/>
          </a:bodyPr>
          <a:lstStyle/>
          <a:p>
            <a:pPr algn="ctr"/>
            <a:r>
              <a:rPr lang="es-AR" dirty="0" smtClean="0"/>
              <a:t>Cierre del canal</a:t>
            </a:r>
            <a:endParaRPr lang="en-US" dirty="0"/>
          </a:p>
        </p:txBody>
      </p:sp>
      <p:sp>
        <p:nvSpPr>
          <p:cNvPr id="14" name="13 CuadroTexto"/>
          <p:cNvSpPr txBox="1"/>
          <p:nvPr/>
        </p:nvSpPr>
        <p:spPr>
          <a:xfrm>
            <a:off x="7823201" y="2946400"/>
            <a:ext cx="1320800" cy="646331"/>
          </a:xfrm>
          <a:prstGeom prst="rect">
            <a:avLst/>
          </a:prstGeom>
          <a:solidFill>
            <a:schemeClr val="bg1"/>
          </a:solidFill>
        </p:spPr>
        <p:txBody>
          <a:bodyPr wrap="square" rtlCol="0">
            <a:spAutoFit/>
          </a:bodyPr>
          <a:lstStyle/>
          <a:p>
            <a:pPr algn="ctr"/>
            <a:r>
              <a:rPr lang="es-AR" dirty="0" smtClean="0"/>
              <a:t>Cierre del canal</a:t>
            </a:r>
            <a:endParaRPr lang="en-US" dirty="0"/>
          </a:p>
        </p:txBody>
      </p:sp>
      <p:sp>
        <p:nvSpPr>
          <p:cNvPr id="15" name="14 CuadroTexto"/>
          <p:cNvSpPr txBox="1"/>
          <p:nvPr/>
        </p:nvSpPr>
        <p:spPr>
          <a:xfrm>
            <a:off x="7747000" y="1625600"/>
            <a:ext cx="1397000" cy="646331"/>
          </a:xfrm>
          <a:prstGeom prst="rect">
            <a:avLst/>
          </a:prstGeom>
          <a:solidFill>
            <a:schemeClr val="bg1"/>
          </a:solidFill>
        </p:spPr>
        <p:txBody>
          <a:bodyPr wrap="square" rtlCol="0">
            <a:spAutoFit/>
          </a:bodyPr>
          <a:lstStyle/>
          <a:p>
            <a:pPr algn="ctr"/>
            <a:r>
              <a:rPr lang="es-AR" dirty="0" smtClean="0"/>
              <a:t>Apertura del canal</a:t>
            </a:r>
            <a:endParaRPr lang="en-US" dirty="0"/>
          </a:p>
        </p:txBody>
      </p:sp>
      <p:cxnSp>
        <p:nvCxnSpPr>
          <p:cNvPr id="17" name="16 Conector recto de flecha"/>
          <p:cNvCxnSpPr/>
          <p:nvPr/>
        </p:nvCxnSpPr>
        <p:spPr>
          <a:xfrm flipH="1">
            <a:off x="1879600" y="4114800"/>
            <a:ext cx="1155700" cy="67310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lum bright="-20000" contrast="40000"/>
          </a:blip>
          <a:srcRect l="13293" r="13008" b="61195"/>
          <a:stretch>
            <a:fillRect/>
          </a:stretch>
        </p:blipFill>
        <p:spPr bwMode="auto">
          <a:xfrm>
            <a:off x="0" y="1326079"/>
            <a:ext cx="7902647" cy="5531921"/>
          </a:xfrm>
          <a:prstGeom prst="rect">
            <a:avLst/>
          </a:prstGeom>
          <a:noFill/>
          <a:ln w="9525">
            <a:noFill/>
            <a:miter lim="800000"/>
            <a:headEnd/>
            <a:tailEnd/>
          </a:ln>
          <a:effectLst/>
        </p:spPr>
      </p:pic>
      <p:sp>
        <p:nvSpPr>
          <p:cNvPr id="5"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trike="noStrike" spc="-1" dirty="0" smtClean="0">
                <a:solidFill>
                  <a:srgbClr val="FFFF00"/>
                </a:solidFill>
                <a:uFill>
                  <a:solidFill>
                    <a:srgbClr val="FFFFFF"/>
                  </a:solidFill>
                </a:uFill>
                <a:latin typeface="Arial"/>
              </a:rPr>
              <a:t>Nuestra comprensión del potencial de </a:t>
            </a:r>
            <a:r>
              <a:rPr lang="es-AR" sz="2600" b="1" spc="-1" dirty="0" smtClean="0">
                <a:solidFill>
                  <a:srgbClr val="FFFF00"/>
                </a:solidFill>
                <a:uFill>
                  <a:solidFill>
                    <a:srgbClr val="FFFFFF"/>
                  </a:solidFill>
                </a:uFill>
              </a:rPr>
              <a:t>acción se sostiene en el modelo de las corrientes de canal único.</a:t>
            </a:r>
            <a:endParaRPr lang="es-AR" sz="2600" b="0" strike="noStrike" spc="-1" dirty="0">
              <a:solidFill>
                <a:srgbClr val="FFFF00"/>
              </a:solidFill>
              <a:uFill>
                <a:solidFill>
                  <a:srgbClr val="FFFFFF"/>
                </a:solidFill>
              </a:uFill>
              <a:latin typeface="Arial"/>
            </a:endParaRPr>
          </a:p>
        </p:txBody>
      </p:sp>
      <p:sp>
        <p:nvSpPr>
          <p:cNvPr id="4" name="3 CuadroTexto"/>
          <p:cNvSpPr txBox="1"/>
          <p:nvPr/>
        </p:nvSpPr>
        <p:spPr>
          <a:xfrm>
            <a:off x="2345116" y="911364"/>
            <a:ext cx="4381328" cy="461665"/>
          </a:xfrm>
          <a:prstGeom prst="rect">
            <a:avLst/>
          </a:prstGeom>
          <a:noFill/>
        </p:spPr>
        <p:txBody>
          <a:bodyPr wrap="none" rtlCol="0">
            <a:spAutoFit/>
          </a:bodyPr>
          <a:lstStyle/>
          <a:p>
            <a:r>
              <a:rPr lang="es-AR" sz="2400" dirty="0" smtClean="0"/>
              <a:t>La diversas salidas del potasio</a:t>
            </a:r>
            <a:endParaRPr lang="en-US" sz="2400" dirty="0"/>
          </a:p>
        </p:txBody>
      </p:sp>
      <p:pic>
        <p:nvPicPr>
          <p:cNvPr id="125954" name="Picture 2" descr="Resultado de imagen para banana"/>
          <p:cNvPicPr>
            <a:picLocks noChangeAspect="1" noChangeArrowheads="1"/>
          </p:cNvPicPr>
          <p:nvPr/>
        </p:nvPicPr>
        <p:blipFill>
          <a:blip r:embed="rId3" cstate="print">
            <a:clrChange>
              <a:clrFrom>
                <a:srgbClr val="FFFFFF"/>
              </a:clrFrom>
              <a:clrTo>
                <a:srgbClr val="FFFFFF">
                  <a:alpha val="0"/>
                </a:srgbClr>
              </a:clrTo>
            </a:clrChange>
          </a:blip>
          <a:srcRect l="22080" r="11498"/>
          <a:stretch>
            <a:fillRect/>
          </a:stretch>
        </p:blipFill>
        <p:spPr bwMode="auto">
          <a:xfrm rot="12706907">
            <a:off x="7527580" y="1923358"/>
            <a:ext cx="1829293" cy="1392146"/>
          </a:xfrm>
          <a:prstGeom prst="rect">
            <a:avLst/>
          </a:prstGeom>
          <a:noFill/>
        </p:spPr>
      </p:pic>
      <p:pic>
        <p:nvPicPr>
          <p:cNvPr id="125956" name="Picture 4" descr="Resultado de imagen para banana"/>
          <p:cNvPicPr>
            <a:picLocks noChangeAspect="1" noChangeArrowheads="1"/>
          </p:cNvPicPr>
          <p:nvPr/>
        </p:nvPicPr>
        <p:blipFill>
          <a:blip r:embed="rId4" cstate="print"/>
          <a:srcRect/>
          <a:stretch>
            <a:fillRect/>
          </a:stretch>
        </p:blipFill>
        <p:spPr bwMode="auto">
          <a:xfrm rot="9673231">
            <a:off x="7313395" y="1129446"/>
            <a:ext cx="1744281" cy="824742"/>
          </a:xfrm>
          <a:prstGeom prst="rect">
            <a:avLst/>
          </a:prstGeom>
          <a:noFill/>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7 Flecha a la derecha con muesca"/>
          <p:cNvSpPr/>
          <p:nvPr/>
        </p:nvSpPr>
        <p:spPr>
          <a:xfrm rot="16200000">
            <a:off x="2762958" y="3609623"/>
            <a:ext cx="3352800" cy="519289"/>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 name="1 Preparación"/>
          <p:cNvSpPr/>
          <p:nvPr/>
        </p:nvSpPr>
        <p:spPr>
          <a:xfrm>
            <a:off x="3146778" y="3180645"/>
            <a:ext cx="2675468" cy="1546578"/>
          </a:xfrm>
          <a:prstGeom prst="flowChartPrepa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2000" dirty="0" smtClean="0"/>
              <a:t>CAMBIO MECÁNICO</a:t>
            </a:r>
            <a:endParaRPr lang="es-AR" sz="1600" dirty="0"/>
          </a:p>
        </p:txBody>
      </p:sp>
      <p:sp>
        <p:nvSpPr>
          <p:cNvPr id="5" name="4 Flecha curvada hacia la derecha"/>
          <p:cNvSpPr/>
          <p:nvPr/>
        </p:nvSpPr>
        <p:spPr>
          <a:xfrm rot="10800000">
            <a:off x="2446866" y="3146778"/>
            <a:ext cx="632178" cy="1648178"/>
          </a:xfrm>
          <a:prstGeom prst="curvedRightArrow">
            <a:avLst>
              <a:gd name="adj1" fmla="val 28629"/>
              <a:gd name="adj2" fmla="val 42828"/>
              <a:gd name="adj3" fmla="val 1785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sp>
        <p:nvSpPr>
          <p:cNvPr id="7" name="6 Flecha curvada hacia la izquierda"/>
          <p:cNvSpPr/>
          <p:nvPr/>
        </p:nvSpPr>
        <p:spPr>
          <a:xfrm rot="10800000">
            <a:off x="5867400" y="3067756"/>
            <a:ext cx="564444" cy="1591733"/>
          </a:xfrm>
          <a:prstGeom prst="curvedLef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solidFill>
                <a:schemeClr val="tx1"/>
              </a:solidFill>
            </a:endParaRPr>
          </a:p>
        </p:txBody>
      </p:sp>
      <p:pic>
        <p:nvPicPr>
          <p:cNvPr id="9" name="8 Imagen" descr="Canal cerrado.jpg"/>
          <p:cNvPicPr>
            <a:picLocks noChangeAspect="1"/>
          </p:cNvPicPr>
          <p:nvPr/>
        </p:nvPicPr>
        <p:blipFill>
          <a:blip r:embed="rId2" cstate="print"/>
          <a:srcRect l="10165" t="20305" r="62181" b="62049"/>
          <a:stretch>
            <a:fillRect/>
          </a:stretch>
        </p:blipFill>
        <p:spPr>
          <a:xfrm>
            <a:off x="392290" y="4422422"/>
            <a:ext cx="1896533" cy="756355"/>
          </a:xfrm>
          <a:prstGeom prst="rect">
            <a:avLst/>
          </a:prstGeom>
        </p:spPr>
      </p:pic>
      <p:pic>
        <p:nvPicPr>
          <p:cNvPr id="10" name="9 Imagen" descr="Canal abierto.jpg"/>
          <p:cNvPicPr>
            <a:picLocks noChangeAspect="1"/>
          </p:cNvPicPr>
          <p:nvPr/>
        </p:nvPicPr>
        <p:blipFill>
          <a:blip r:embed="rId3" cstate="print"/>
          <a:srcRect l="9506" t="22412" r="63663" b="62049"/>
          <a:stretch>
            <a:fillRect/>
          </a:stretch>
        </p:blipFill>
        <p:spPr>
          <a:xfrm>
            <a:off x="381000" y="2868839"/>
            <a:ext cx="1840089" cy="666044"/>
          </a:xfrm>
          <a:prstGeom prst="rect">
            <a:avLst/>
          </a:prstGeom>
        </p:spPr>
      </p:pic>
      <p:sp>
        <p:nvSpPr>
          <p:cNvPr id="11" name="10 CuadroTexto"/>
          <p:cNvSpPr txBox="1"/>
          <p:nvPr/>
        </p:nvSpPr>
        <p:spPr>
          <a:xfrm>
            <a:off x="663223" y="3756378"/>
            <a:ext cx="704039" cy="369332"/>
          </a:xfrm>
          <a:prstGeom prst="rect">
            <a:avLst/>
          </a:prstGeom>
          <a:noFill/>
        </p:spPr>
        <p:txBody>
          <a:bodyPr wrap="none" rtlCol="0">
            <a:spAutoFit/>
          </a:bodyPr>
          <a:lstStyle/>
          <a:p>
            <a:r>
              <a:rPr lang="es-AR" dirty="0" smtClean="0"/>
              <a:t>Canal</a:t>
            </a:r>
            <a:endParaRPr lang="es-AR" dirty="0"/>
          </a:p>
        </p:txBody>
      </p:sp>
      <p:pic>
        <p:nvPicPr>
          <p:cNvPr id="13" name="12 Imagen" descr="PA.jpg"/>
          <p:cNvPicPr>
            <a:picLocks noChangeAspect="1"/>
          </p:cNvPicPr>
          <p:nvPr/>
        </p:nvPicPr>
        <p:blipFill>
          <a:blip r:embed="rId4" cstate="print"/>
          <a:srcRect l="10579" t="8273" r="49988" b="49989"/>
          <a:stretch>
            <a:fillRect/>
          </a:stretch>
        </p:blipFill>
        <p:spPr>
          <a:xfrm>
            <a:off x="386646" y="914399"/>
            <a:ext cx="2377440" cy="1572767"/>
          </a:xfrm>
          <a:prstGeom prst="rect">
            <a:avLst/>
          </a:prstGeom>
        </p:spPr>
      </p:pic>
      <p:pic>
        <p:nvPicPr>
          <p:cNvPr id="14" name="13 Imagen" descr="PA DAD.jpg"/>
          <p:cNvPicPr>
            <a:picLocks noChangeAspect="1"/>
          </p:cNvPicPr>
          <p:nvPr/>
        </p:nvPicPr>
        <p:blipFill>
          <a:blip r:embed="rId5" cstate="print"/>
          <a:srcRect l="12469" t="9770" r="49342" b="50724"/>
          <a:stretch>
            <a:fillRect/>
          </a:stretch>
        </p:blipFill>
        <p:spPr>
          <a:xfrm>
            <a:off x="6098820" y="912938"/>
            <a:ext cx="2377440" cy="1537138"/>
          </a:xfrm>
          <a:prstGeom prst="rect">
            <a:avLst/>
          </a:prstGeom>
        </p:spPr>
      </p:pic>
      <p:sp>
        <p:nvSpPr>
          <p:cNvPr id="16" name="15 CuadroTexto"/>
          <p:cNvSpPr txBox="1"/>
          <p:nvPr/>
        </p:nvSpPr>
        <p:spPr>
          <a:xfrm>
            <a:off x="674511" y="6025824"/>
            <a:ext cx="2133600" cy="369332"/>
          </a:xfrm>
          <a:prstGeom prst="rect">
            <a:avLst/>
          </a:prstGeom>
          <a:noFill/>
        </p:spPr>
        <p:txBody>
          <a:bodyPr wrap="square" rtlCol="0">
            <a:spAutoFit/>
          </a:bodyPr>
          <a:lstStyle/>
          <a:p>
            <a:r>
              <a:rPr lang="es-AR" dirty="0" smtClean="0"/>
              <a:t>Membrana y célula</a:t>
            </a:r>
            <a:endParaRPr lang="es-AR" dirty="0"/>
          </a:p>
        </p:txBody>
      </p:sp>
      <p:sp>
        <p:nvSpPr>
          <p:cNvPr id="17" name="16 CuadroTexto"/>
          <p:cNvSpPr txBox="1"/>
          <p:nvPr/>
        </p:nvSpPr>
        <p:spPr>
          <a:xfrm>
            <a:off x="3524955" y="6031468"/>
            <a:ext cx="2182008" cy="369332"/>
          </a:xfrm>
          <a:prstGeom prst="rect">
            <a:avLst/>
          </a:prstGeom>
          <a:noFill/>
        </p:spPr>
        <p:txBody>
          <a:bodyPr wrap="none" rtlCol="0">
            <a:spAutoFit/>
          </a:bodyPr>
          <a:lstStyle/>
          <a:p>
            <a:r>
              <a:rPr lang="es-AR" dirty="0" smtClean="0"/>
              <a:t>Células y multicelular</a:t>
            </a:r>
            <a:endParaRPr lang="es-AR" dirty="0"/>
          </a:p>
        </p:txBody>
      </p:sp>
      <p:sp>
        <p:nvSpPr>
          <p:cNvPr id="18" name="17 CuadroTexto"/>
          <p:cNvSpPr txBox="1"/>
          <p:nvPr/>
        </p:nvSpPr>
        <p:spPr>
          <a:xfrm>
            <a:off x="6477000" y="6019800"/>
            <a:ext cx="1492716" cy="646331"/>
          </a:xfrm>
          <a:prstGeom prst="rect">
            <a:avLst/>
          </a:prstGeom>
          <a:noFill/>
        </p:spPr>
        <p:txBody>
          <a:bodyPr wrap="none" rtlCol="0">
            <a:spAutoFit/>
          </a:bodyPr>
          <a:lstStyle/>
          <a:p>
            <a:r>
              <a:rPr lang="es-AR" dirty="0" smtClean="0"/>
              <a:t>La unidad </a:t>
            </a:r>
          </a:p>
          <a:p>
            <a:r>
              <a:rPr lang="es-AR" dirty="0" smtClean="0"/>
              <a:t>del  Corazón</a:t>
            </a:r>
            <a:endParaRPr lang="es-AR" dirty="0"/>
          </a:p>
        </p:txBody>
      </p:sp>
      <p:sp>
        <p:nvSpPr>
          <p:cNvPr id="19" name="18 Abrir llave"/>
          <p:cNvSpPr/>
          <p:nvPr/>
        </p:nvSpPr>
        <p:spPr>
          <a:xfrm rot="16200000">
            <a:off x="1509750" y="4592273"/>
            <a:ext cx="361524" cy="2370667"/>
          </a:xfrm>
          <a:prstGeom prst="leftBrace">
            <a:avLst>
              <a:gd name="adj1" fmla="val 30747"/>
              <a:gd name="adj2" fmla="val 4952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0" name="19 Abrir llave"/>
          <p:cNvSpPr/>
          <p:nvPr/>
        </p:nvSpPr>
        <p:spPr>
          <a:xfrm rot="16200000">
            <a:off x="4303751" y="4643073"/>
            <a:ext cx="361524" cy="2370667"/>
          </a:xfrm>
          <a:prstGeom prst="leftBrace">
            <a:avLst>
              <a:gd name="adj1" fmla="val 30747"/>
              <a:gd name="adj2" fmla="val 4952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1" name="20 Abrir llave"/>
          <p:cNvSpPr/>
          <p:nvPr/>
        </p:nvSpPr>
        <p:spPr>
          <a:xfrm rot="16200000">
            <a:off x="7080818" y="4631784"/>
            <a:ext cx="361524" cy="2370667"/>
          </a:xfrm>
          <a:prstGeom prst="leftBrace">
            <a:avLst>
              <a:gd name="adj1" fmla="val 30747"/>
              <a:gd name="adj2" fmla="val 4952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pic>
        <p:nvPicPr>
          <p:cNvPr id="22" name="21 Imagen" descr="ecg.jpg"/>
          <p:cNvPicPr>
            <a:picLocks noChangeAspect="1"/>
          </p:cNvPicPr>
          <p:nvPr/>
        </p:nvPicPr>
        <p:blipFill>
          <a:blip r:embed="rId6" cstate="print"/>
          <a:srcRect l="12304" t="20305" r="53951" b="42296"/>
          <a:stretch>
            <a:fillRect/>
          </a:stretch>
        </p:blipFill>
        <p:spPr>
          <a:xfrm>
            <a:off x="6420555" y="3959578"/>
            <a:ext cx="2314223" cy="1603022"/>
          </a:xfrm>
          <a:prstGeom prst="rect">
            <a:avLst/>
          </a:prstGeom>
        </p:spPr>
      </p:pic>
      <p:pic>
        <p:nvPicPr>
          <p:cNvPr id="23" name="22 Imagen" descr="ecg carga.jpg"/>
          <p:cNvPicPr>
            <a:picLocks noChangeAspect="1"/>
          </p:cNvPicPr>
          <p:nvPr/>
        </p:nvPicPr>
        <p:blipFill>
          <a:blip r:embed="rId7" cstate="print">
            <a:clrChange>
              <a:clrFrom>
                <a:srgbClr val="FFFFFF"/>
              </a:clrFrom>
              <a:clrTo>
                <a:srgbClr val="FFFFFF">
                  <a:alpha val="0"/>
                </a:srgbClr>
              </a:clrTo>
            </a:clrChange>
          </a:blip>
          <a:srcRect l="12634" t="19778" r="54115" b="44403"/>
          <a:stretch>
            <a:fillRect/>
          </a:stretch>
        </p:blipFill>
        <p:spPr>
          <a:xfrm>
            <a:off x="6454423" y="2322690"/>
            <a:ext cx="2280356" cy="1535289"/>
          </a:xfrm>
          <a:prstGeom prst="rect">
            <a:avLst/>
          </a:prstGeom>
        </p:spPr>
      </p:pic>
      <p:sp>
        <p:nvSpPr>
          <p:cNvPr id="24" name="23 CuadroTexto"/>
          <p:cNvSpPr txBox="1"/>
          <p:nvPr/>
        </p:nvSpPr>
        <p:spPr>
          <a:xfrm>
            <a:off x="7899399" y="3790245"/>
            <a:ext cx="561436" cy="369332"/>
          </a:xfrm>
          <a:prstGeom prst="rect">
            <a:avLst/>
          </a:prstGeom>
          <a:noFill/>
        </p:spPr>
        <p:txBody>
          <a:bodyPr wrap="none" rtlCol="0">
            <a:spAutoFit/>
          </a:bodyPr>
          <a:lstStyle/>
          <a:p>
            <a:r>
              <a:rPr lang="es-AR" dirty="0" smtClean="0"/>
              <a:t>ECG</a:t>
            </a:r>
            <a:endParaRPr lang="es-AR" dirty="0"/>
          </a:p>
        </p:txBody>
      </p:sp>
      <p:sp>
        <p:nvSpPr>
          <p:cNvPr id="25"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latin typeface="Arial"/>
              </a:rPr>
              <a:t>¡</a:t>
            </a:r>
            <a:r>
              <a:rPr lang="es-AR" sz="2600" b="1" strike="noStrike" spc="-1" dirty="0" smtClean="0">
                <a:solidFill>
                  <a:srgbClr val="FFFF00"/>
                </a:solidFill>
                <a:uFill>
                  <a:solidFill>
                    <a:srgbClr val="FFFFFF"/>
                  </a:solidFill>
                </a:uFill>
                <a:latin typeface="Arial"/>
              </a:rPr>
              <a:t>Si tocan a uno, saltamos todos!</a:t>
            </a:r>
            <a:endParaRPr lang="es-AR" sz="2600" b="0" strike="noStrike" spc="-1" dirty="0">
              <a:solidFill>
                <a:srgbClr val="FFFF00"/>
              </a:solidFill>
              <a:uFill>
                <a:solidFill>
                  <a:srgbClr val="FFFFFF"/>
                </a:solidFill>
              </a:uFill>
              <a:latin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p:cNvPicPr>
            <a:picLocks noChangeAspect="1" noChangeArrowheads="1"/>
          </p:cNvPicPr>
          <p:nvPr/>
        </p:nvPicPr>
        <p:blipFill>
          <a:blip r:embed="rId3" cstate="print"/>
          <a:srcRect/>
          <a:stretch>
            <a:fillRect/>
          </a:stretch>
        </p:blipFill>
        <p:spPr bwMode="auto">
          <a:xfrm>
            <a:off x="0" y="6219825"/>
            <a:ext cx="2095500" cy="419100"/>
          </a:xfrm>
          <a:prstGeom prst="rect">
            <a:avLst/>
          </a:prstGeom>
          <a:noFill/>
        </p:spPr>
      </p:pic>
      <p:pic>
        <p:nvPicPr>
          <p:cNvPr id="3074" name="Picture 2"/>
          <p:cNvPicPr>
            <a:picLocks noChangeAspect="1" noChangeArrowheads="1"/>
          </p:cNvPicPr>
          <p:nvPr/>
        </p:nvPicPr>
        <p:blipFill>
          <a:blip r:embed="rId4" cstate="print"/>
          <a:srcRect/>
          <a:stretch>
            <a:fillRect/>
          </a:stretch>
        </p:blipFill>
        <p:spPr bwMode="auto">
          <a:xfrm>
            <a:off x="7543800" y="6154882"/>
            <a:ext cx="1600200" cy="703118"/>
          </a:xfrm>
          <a:prstGeom prst="rect">
            <a:avLst/>
          </a:prstGeom>
          <a:noFill/>
        </p:spPr>
      </p:pic>
      <p:pic>
        <p:nvPicPr>
          <p:cNvPr id="3075" name="Picture 3"/>
          <p:cNvPicPr>
            <a:picLocks noChangeAspect="1" noChangeArrowheads="1"/>
          </p:cNvPicPr>
          <p:nvPr/>
        </p:nvPicPr>
        <p:blipFill>
          <a:blip r:embed="rId5" cstate="print"/>
          <a:srcRect l="41115" r="31917"/>
          <a:stretch>
            <a:fillRect/>
          </a:stretch>
        </p:blipFill>
        <p:spPr bwMode="auto">
          <a:xfrm>
            <a:off x="3831772" y="1164772"/>
            <a:ext cx="1770742" cy="5166071"/>
          </a:xfrm>
          <a:prstGeom prst="rect">
            <a:avLst/>
          </a:prstGeom>
          <a:noFill/>
        </p:spPr>
      </p:pic>
      <p:sp>
        <p:nvSpPr>
          <p:cNvPr id="3076" name="Text Box 4"/>
          <p:cNvSpPr txBox="1">
            <a:spLocks noChangeArrowheads="1"/>
          </p:cNvSpPr>
          <p:nvPr/>
        </p:nvSpPr>
        <p:spPr bwMode="auto">
          <a:xfrm>
            <a:off x="179388" y="6678613"/>
            <a:ext cx="8783637" cy="119062"/>
          </a:xfrm>
          <a:prstGeom prst="rect">
            <a:avLst/>
          </a:prstGeom>
          <a:noFill/>
          <a:ln w="9525">
            <a:noFill/>
            <a:miter lim="800000"/>
            <a:headEnd/>
            <a:tailEnd/>
          </a:ln>
        </p:spPr>
        <p:txBody>
          <a:bodyPr lIns="0" tIns="0" rIns="0" bIns="0">
            <a:spAutoFit/>
          </a:bodyPr>
          <a:lstStyle/>
          <a:p>
            <a:pPr>
              <a:lnSpc>
                <a:spcPct val="97000"/>
              </a:lnSpc>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800">
                <a:solidFill>
                  <a:schemeClr val="tx1"/>
                </a:solidFill>
                <a:latin typeface="Sans Serif" pitchFamily="16" charset="0"/>
              </a:rPr>
              <a:t>Copyright ©2002 American Heart Association</a:t>
            </a:r>
          </a:p>
        </p:txBody>
      </p:sp>
      <p:sp>
        <p:nvSpPr>
          <p:cNvPr id="3077" name="Text Box 5"/>
          <p:cNvSpPr txBox="1">
            <a:spLocks noChangeArrowheads="1"/>
          </p:cNvSpPr>
          <p:nvPr/>
        </p:nvSpPr>
        <p:spPr bwMode="auto">
          <a:xfrm>
            <a:off x="2969759" y="6438221"/>
            <a:ext cx="6588125" cy="1587"/>
          </a:xfrm>
          <a:prstGeom prst="rect">
            <a:avLst/>
          </a:prstGeom>
          <a:noFill/>
          <a:ln w="9525">
            <a:noFill/>
            <a:miter lim="800000"/>
            <a:headEnd/>
            <a:tailEnd/>
          </a:ln>
        </p:spPr>
        <p:txBody>
          <a:bodyPr lIns="0" tIns="0" rIns="0" bIns="0">
            <a:spAutoFit/>
          </a:bodyPr>
          <a:lstStyle/>
          <a:p>
            <a:pPr>
              <a:lnSpc>
                <a:spcPct val="97000"/>
              </a:lnSpc>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GB" sz="1200" b="1" dirty="0" err="1">
                <a:solidFill>
                  <a:schemeClr val="tx1"/>
                </a:solidFill>
                <a:latin typeface="Sans Serif" pitchFamily="16" charset="0"/>
              </a:rPr>
              <a:t>Gima</a:t>
            </a:r>
            <a:r>
              <a:rPr lang="en-GB" sz="1200" b="1" dirty="0">
                <a:solidFill>
                  <a:schemeClr val="tx1"/>
                </a:solidFill>
                <a:latin typeface="Sans Serif" pitchFamily="16" charset="0"/>
              </a:rPr>
              <a:t>, K. et al. Circ Res 2002;90:889-896</a:t>
            </a:r>
          </a:p>
        </p:txBody>
      </p:sp>
      <p:pic>
        <p:nvPicPr>
          <p:cNvPr id="8" name="Picture 3"/>
          <p:cNvPicPr>
            <a:picLocks noChangeAspect="1" noChangeArrowheads="1"/>
          </p:cNvPicPr>
          <p:nvPr/>
        </p:nvPicPr>
        <p:blipFill>
          <a:blip r:embed="rId5" cstate="print">
            <a:clrChange>
              <a:clrFrom>
                <a:srgbClr val="FFFFFF"/>
              </a:clrFrom>
              <a:clrTo>
                <a:srgbClr val="FFFFFF">
                  <a:alpha val="0"/>
                </a:srgbClr>
              </a:clrTo>
            </a:clrChange>
          </a:blip>
          <a:srcRect l="69520"/>
          <a:stretch>
            <a:fillRect/>
          </a:stretch>
        </p:blipFill>
        <p:spPr bwMode="auto">
          <a:xfrm>
            <a:off x="6609215" y="1143000"/>
            <a:ext cx="2001385" cy="5166071"/>
          </a:xfrm>
          <a:prstGeom prst="rect">
            <a:avLst/>
          </a:prstGeom>
          <a:noFill/>
        </p:spPr>
      </p:pic>
      <p:pic>
        <p:nvPicPr>
          <p:cNvPr id="9" name="Picture 3"/>
          <p:cNvPicPr>
            <a:picLocks noChangeAspect="1" noChangeArrowheads="1"/>
          </p:cNvPicPr>
          <p:nvPr/>
        </p:nvPicPr>
        <p:blipFill>
          <a:blip r:embed="rId5" cstate="print"/>
          <a:srcRect r="58996"/>
          <a:stretch>
            <a:fillRect/>
          </a:stretch>
        </p:blipFill>
        <p:spPr bwMode="auto">
          <a:xfrm>
            <a:off x="355600" y="1082329"/>
            <a:ext cx="2692400" cy="5166071"/>
          </a:xfrm>
          <a:prstGeom prst="rect">
            <a:avLst/>
          </a:prstGeom>
          <a:noFill/>
        </p:spPr>
      </p:pic>
      <p:sp>
        <p:nvSpPr>
          <p:cNvPr id="10"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latin typeface="Arial"/>
              </a:rPr>
              <a:t>No todas responden igual ante el mismo estímulo </a:t>
            </a:r>
          </a:p>
          <a:p>
            <a:pPr algn="ctr">
              <a:lnSpc>
                <a:spcPct val="97000"/>
              </a:lnSpc>
            </a:pPr>
            <a:r>
              <a:rPr lang="es-AR" sz="2600" b="1" spc="-1" dirty="0" smtClean="0">
                <a:solidFill>
                  <a:srgbClr val="FFFF00"/>
                </a:solidFill>
                <a:uFill>
                  <a:solidFill>
                    <a:srgbClr val="FFFFFF"/>
                  </a:solidFill>
                </a:uFill>
                <a:latin typeface="Arial"/>
              </a:rPr>
              <a:t>ni siguen un modelo.</a:t>
            </a:r>
            <a:endParaRPr lang="es-AR" sz="2600" b="0" strike="noStrike" spc="-1" dirty="0">
              <a:solidFill>
                <a:srgbClr val="FFFF00"/>
              </a:solidFill>
              <a:uFill>
                <a:solidFill>
                  <a:srgbClr val="FFFFFF"/>
                </a:solidFill>
              </a:uFill>
              <a:latin typeface="Arial"/>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cstate="print"/>
          <a:srcRect l="69753" t="3367" r="4292" b="66328"/>
          <a:stretch>
            <a:fillRect/>
          </a:stretch>
        </p:blipFill>
        <p:spPr>
          <a:xfrm>
            <a:off x="3246120" y="956310"/>
            <a:ext cx="2468880" cy="2777490"/>
          </a:xfrm>
          <a:prstGeom prst="rect">
            <a:avLst/>
          </a:prstGeom>
          <a:noFill/>
          <a:ln/>
        </p:spPr>
      </p:pic>
      <p:pic>
        <p:nvPicPr>
          <p:cNvPr id="7" name="Picture 3"/>
          <p:cNvPicPr>
            <a:picLocks noChangeAspect="1" noChangeArrowheads="1"/>
          </p:cNvPicPr>
          <p:nvPr/>
        </p:nvPicPr>
        <p:blipFill>
          <a:blip r:embed="rId2" cstate="print"/>
          <a:srcRect l="8111" t="3368" r="35113" b="51175"/>
          <a:stretch>
            <a:fillRect/>
          </a:stretch>
        </p:blipFill>
        <p:spPr>
          <a:xfrm rot="2553204">
            <a:off x="307705" y="1642110"/>
            <a:ext cx="2667000" cy="2057400"/>
          </a:xfrm>
          <a:prstGeom prst="round2DiagRect">
            <a:avLst>
              <a:gd name="adj1" fmla="val 50000"/>
              <a:gd name="adj2" fmla="val 26437"/>
            </a:avLst>
          </a:prstGeom>
          <a:noFill/>
          <a:ln/>
        </p:spPr>
      </p:pic>
      <p:sp>
        <p:nvSpPr>
          <p:cNvPr id="15" name="CustomShape 3"/>
          <p:cNvSpPr/>
          <p:nvPr/>
        </p:nvSpPr>
        <p:spPr>
          <a:xfrm>
            <a:off x="0" y="0"/>
            <a:ext cx="9144000" cy="914400"/>
          </a:xfrm>
          <a:prstGeom prst="rect">
            <a:avLst/>
          </a:prstGeom>
          <a:solidFill>
            <a:schemeClr val="tx2">
              <a:lumMod val="60000"/>
              <a:lumOff val="40000"/>
            </a:schemeClr>
          </a:solidFill>
          <a:ln/>
        </p:spPr>
        <p:style>
          <a:lnRef idx="0">
            <a:schemeClr val="accent1"/>
          </a:lnRef>
          <a:fillRef idx="3">
            <a:schemeClr val="accent1"/>
          </a:fillRef>
          <a:effectRef idx="3">
            <a:schemeClr val="accent1"/>
          </a:effectRef>
          <a:fontRef idx="minor">
            <a:schemeClr val="lt1"/>
          </a:fontRef>
        </p:style>
        <p:txBody>
          <a:bodyPr lIns="0" tIns="0" rIns="0" bIns="0" anchor="ctr" anchorCtr="1"/>
          <a:lstStyle/>
          <a:p>
            <a:pPr algn="ctr">
              <a:lnSpc>
                <a:spcPct val="97000"/>
              </a:lnSpc>
            </a:pPr>
            <a:r>
              <a:rPr lang="es-AR" sz="2600" b="1" spc="-1" dirty="0" smtClean="0">
                <a:solidFill>
                  <a:srgbClr val="FFFF00"/>
                </a:solidFill>
                <a:uFill>
                  <a:solidFill>
                    <a:srgbClr val="FFFFFF"/>
                  </a:solidFill>
                </a:uFill>
                <a:latin typeface="Arial"/>
              </a:rPr>
              <a:t>El vacio que nos deja un dolor en el pecho </a:t>
            </a:r>
          </a:p>
          <a:p>
            <a:pPr algn="ctr">
              <a:lnSpc>
                <a:spcPct val="97000"/>
              </a:lnSpc>
            </a:pPr>
            <a:r>
              <a:rPr lang="es-AR" sz="2600" b="1" spc="-1" dirty="0" smtClean="0">
                <a:solidFill>
                  <a:srgbClr val="FFFF00"/>
                </a:solidFill>
                <a:uFill>
                  <a:solidFill>
                    <a:srgbClr val="FFFFFF"/>
                  </a:solidFill>
                </a:uFill>
                <a:latin typeface="Arial"/>
              </a:rPr>
              <a:t>nos borra el camino y se pierde </a:t>
            </a:r>
            <a:r>
              <a:rPr lang="es-AR" sz="2600" b="1" spc="-1" dirty="0" smtClean="0">
                <a:solidFill>
                  <a:srgbClr val="FFFF00"/>
                </a:solidFill>
                <a:uFill>
                  <a:solidFill>
                    <a:srgbClr val="FFFFFF"/>
                  </a:solidFill>
                </a:uFill>
              </a:rPr>
              <a:t>más </a:t>
            </a:r>
            <a:r>
              <a:rPr lang="es-AR" sz="2600" b="1" spc="-1" dirty="0" err="1" smtClean="0">
                <a:solidFill>
                  <a:srgbClr val="FFFF00"/>
                </a:solidFill>
                <a:uFill>
                  <a:solidFill>
                    <a:srgbClr val="FFFFFF"/>
                  </a:solidFill>
                </a:uFill>
              </a:rPr>
              <a:t>facil</a:t>
            </a:r>
            <a:r>
              <a:rPr lang="es-AR" sz="2600" b="1" spc="-1" dirty="0" smtClean="0">
                <a:solidFill>
                  <a:srgbClr val="FFFF00"/>
                </a:solidFill>
                <a:uFill>
                  <a:solidFill>
                    <a:srgbClr val="FFFFFF"/>
                  </a:solidFill>
                </a:uFill>
                <a:latin typeface="Arial"/>
              </a:rPr>
              <a:t> el rumbo.</a:t>
            </a:r>
            <a:endParaRPr lang="es-AR" sz="2600" b="1" strike="noStrike" spc="-1" dirty="0">
              <a:solidFill>
                <a:srgbClr val="FFFF00"/>
              </a:solidFill>
              <a:uFill>
                <a:solidFill>
                  <a:srgbClr val="FFFFFF"/>
                </a:solidFill>
              </a:uFill>
              <a:latin typeface="Arial"/>
            </a:endParaRPr>
          </a:p>
        </p:txBody>
      </p:sp>
      <p:grpSp>
        <p:nvGrpSpPr>
          <p:cNvPr id="2" name="16 Grupo"/>
          <p:cNvGrpSpPr/>
          <p:nvPr/>
        </p:nvGrpSpPr>
        <p:grpSpPr>
          <a:xfrm>
            <a:off x="3048000" y="3801033"/>
            <a:ext cx="2743200" cy="2904567"/>
            <a:chOff x="3276600" y="3801033"/>
            <a:chExt cx="2743200" cy="2904567"/>
          </a:xfrm>
        </p:grpSpPr>
        <p:pic>
          <p:nvPicPr>
            <p:cNvPr id="11" name="Picture 3"/>
            <p:cNvPicPr>
              <a:picLocks noChangeAspect="1" noChangeArrowheads="1"/>
            </p:cNvPicPr>
            <p:nvPr/>
          </p:nvPicPr>
          <p:blipFill>
            <a:blip r:embed="rId2" cstate="print"/>
            <a:srcRect l="68131" t="53876" r="4292" b="15819"/>
            <a:stretch>
              <a:fillRect/>
            </a:stretch>
          </p:blipFill>
          <p:spPr>
            <a:xfrm>
              <a:off x="3276600" y="3801033"/>
              <a:ext cx="2743200" cy="2904567"/>
            </a:xfrm>
            <a:prstGeom prst="rect">
              <a:avLst/>
            </a:prstGeom>
            <a:noFill/>
            <a:ln/>
          </p:spPr>
        </p:pic>
        <p:pic>
          <p:nvPicPr>
            <p:cNvPr id="16" name="Picture 3"/>
            <p:cNvPicPr>
              <a:picLocks noChangeAspect="1" noChangeArrowheads="1"/>
            </p:cNvPicPr>
            <p:nvPr/>
          </p:nvPicPr>
          <p:blipFill>
            <a:blip r:embed="rId2" cstate="print"/>
            <a:srcRect l="72727" t="75436" r="5824" b="15819"/>
            <a:stretch>
              <a:fillRect/>
            </a:stretch>
          </p:blipFill>
          <p:spPr>
            <a:xfrm>
              <a:off x="3581400" y="5867400"/>
              <a:ext cx="2133600" cy="838200"/>
            </a:xfrm>
            <a:prstGeom prst="rect">
              <a:avLst/>
            </a:prstGeom>
            <a:noFill/>
            <a:ln/>
          </p:spPr>
        </p:pic>
      </p:grpSp>
      <p:sp>
        <p:nvSpPr>
          <p:cNvPr id="18" name="17 Rectángulo"/>
          <p:cNvSpPr/>
          <p:nvPr/>
        </p:nvSpPr>
        <p:spPr>
          <a:xfrm>
            <a:off x="5638800" y="2438400"/>
            <a:ext cx="4572000" cy="646331"/>
          </a:xfrm>
          <a:prstGeom prst="rect">
            <a:avLst/>
          </a:prstGeom>
        </p:spPr>
        <p:txBody>
          <a:bodyPr>
            <a:spAutoFit/>
          </a:bodyPr>
          <a:lstStyle/>
          <a:p>
            <a:r>
              <a:rPr lang="es-AR" dirty="0" smtClean="0"/>
              <a:t>Buena comunicación intercelular Despolarización sincrónica. </a:t>
            </a:r>
            <a:endParaRPr lang="es-AR" dirty="0"/>
          </a:p>
        </p:txBody>
      </p:sp>
      <p:grpSp>
        <p:nvGrpSpPr>
          <p:cNvPr id="3" name="12 Grupo"/>
          <p:cNvGrpSpPr/>
          <p:nvPr/>
        </p:nvGrpSpPr>
        <p:grpSpPr>
          <a:xfrm rot="1974729">
            <a:off x="110037" y="4258233"/>
            <a:ext cx="2971800" cy="2404761"/>
            <a:chOff x="914400" y="4038600"/>
            <a:chExt cx="2971800" cy="2404761"/>
          </a:xfrm>
        </p:grpSpPr>
        <p:grpSp>
          <p:nvGrpSpPr>
            <p:cNvPr id="4" name="9 Grupo"/>
            <p:cNvGrpSpPr/>
            <p:nvPr/>
          </p:nvGrpSpPr>
          <p:grpSpPr>
            <a:xfrm>
              <a:off x="914400" y="4038600"/>
              <a:ext cx="2971800" cy="2057400"/>
              <a:chOff x="914400" y="4038600"/>
              <a:chExt cx="2971800" cy="2057400"/>
            </a:xfrm>
          </p:grpSpPr>
          <p:pic>
            <p:nvPicPr>
              <p:cNvPr id="8" name="Picture 3"/>
              <p:cNvPicPr>
                <a:picLocks noChangeAspect="1" noChangeArrowheads="1"/>
              </p:cNvPicPr>
              <p:nvPr/>
            </p:nvPicPr>
            <p:blipFill>
              <a:blip r:embed="rId2" cstate="print"/>
              <a:srcRect l="4867" t="50509" r="31869" b="5717"/>
              <a:stretch>
                <a:fillRect/>
              </a:stretch>
            </p:blipFill>
            <p:spPr>
              <a:xfrm>
                <a:off x="914400" y="4114800"/>
                <a:ext cx="2971800" cy="1981200"/>
              </a:xfrm>
              <a:prstGeom prst="round2DiagRect">
                <a:avLst>
                  <a:gd name="adj1" fmla="val 50000"/>
                  <a:gd name="adj2" fmla="val 45513"/>
                </a:avLst>
              </a:prstGeom>
              <a:noFill/>
              <a:ln/>
            </p:spPr>
          </p:pic>
          <p:sp>
            <p:nvSpPr>
              <p:cNvPr id="9" name="8 Franja diagonal"/>
              <p:cNvSpPr/>
              <p:nvPr/>
            </p:nvSpPr>
            <p:spPr>
              <a:xfrm>
                <a:off x="914400" y="4038600"/>
                <a:ext cx="1295400" cy="1219200"/>
              </a:xfrm>
              <a:prstGeom prst="diagStrip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2" name="11 Franja diagonal"/>
            <p:cNvSpPr/>
            <p:nvPr/>
          </p:nvSpPr>
          <p:spPr>
            <a:xfrm rot="11033539">
              <a:off x="2478286" y="5224161"/>
              <a:ext cx="1295400" cy="1219200"/>
            </a:xfrm>
            <a:prstGeom prst="diagStrip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9" name="18 Rectángulo"/>
          <p:cNvSpPr/>
          <p:nvPr/>
        </p:nvSpPr>
        <p:spPr>
          <a:xfrm>
            <a:off x="5638800" y="5486400"/>
            <a:ext cx="4572000" cy="646331"/>
          </a:xfrm>
          <a:prstGeom prst="rect">
            <a:avLst/>
          </a:prstGeom>
        </p:spPr>
        <p:txBody>
          <a:bodyPr>
            <a:spAutoFit/>
          </a:bodyPr>
          <a:lstStyle/>
          <a:p>
            <a:r>
              <a:rPr lang="es-AR" dirty="0" smtClean="0"/>
              <a:t>Mala comunicación intercelular Despolarización </a:t>
            </a:r>
            <a:r>
              <a:rPr lang="es-AR" dirty="0" err="1" smtClean="0"/>
              <a:t>disincrónica</a:t>
            </a:r>
            <a:r>
              <a:rPr lang="es-AR" dirty="0" smtClean="0"/>
              <a:t>.</a:t>
            </a:r>
            <a:endParaRPr lang="es-A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2749</TotalTime>
  <Words>3135</Words>
  <Application>Microsoft Office PowerPoint</Application>
  <PresentationFormat>Presentación en pantalla (4:3)</PresentationFormat>
  <Paragraphs>350</Paragraphs>
  <Slides>42</Slides>
  <Notes>15</Notes>
  <HiddenSlides>0</HiddenSlides>
  <MMClips>6</MMClips>
  <ScaleCrop>false</ScaleCrop>
  <HeadingPairs>
    <vt:vector size="6" baseType="variant">
      <vt:variant>
        <vt:lpstr>Tema</vt:lpstr>
      </vt:variant>
      <vt:variant>
        <vt:i4>2</vt:i4>
      </vt:variant>
      <vt:variant>
        <vt:lpstr>Servidores OLE incrustados</vt:lpstr>
      </vt:variant>
      <vt:variant>
        <vt:i4>1</vt:i4>
      </vt:variant>
      <vt:variant>
        <vt:lpstr>Títulos de diapositiva</vt:lpstr>
      </vt:variant>
      <vt:variant>
        <vt:i4>42</vt:i4>
      </vt:variant>
    </vt:vector>
  </HeadingPairs>
  <TitlesOfParts>
    <vt:vector size="45" baseType="lpstr">
      <vt:lpstr>Office Theme</vt:lpstr>
      <vt:lpstr>Office Theme</vt:lpstr>
      <vt:lpstr>CorelPhotoPaint.Image.9</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lpstr>Diapositiva 17</vt:lpstr>
      <vt:lpstr>Diapositiva 18</vt:lpstr>
      <vt:lpstr>Del cardiomiciotos al tejido</vt:lpstr>
      <vt:lpstr>Diapositiva 20</vt:lpstr>
      <vt:lpstr>Diapositiva 21</vt:lpstr>
      <vt:lpstr>Diapositiva 22</vt:lpstr>
      <vt:lpstr>Diapositiva 23</vt:lpstr>
      <vt:lpstr>Diapositiva 24</vt:lpstr>
      <vt:lpstr>Diapositiva 25</vt:lpstr>
      <vt:lpstr>Diapositiva 26</vt:lpstr>
      <vt:lpstr>Diapositiva 27</vt:lpstr>
      <vt:lpstr>Diapositiva 28</vt:lpstr>
      <vt:lpstr>Diapositiva 29</vt:lpstr>
      <vt:lpstr>Diapositiva 30</vt:lpstr>
      <vt:lpstr>Diapositiva 31</vt:lpstr>
      <vt:lpstr>Diapositiva 32</vt:lpstr>
      <vt:lpstr>Diapositiva 33</vt:lpstr>
      <vt:lpstr>Diapositiva 34</vt:lpstr>
      <vt:lpstr>“No trates un corazón,  sino un ser humano con corazón”</vt:lpstr>
      <vt:lpstr>Diapositiva 36</vt:lpstr>
      <vt:lpstr>Diapositiva 37</vt:lpstr>
      <vt:lpstr>Diapositiva 38</vt:lpstr>
      <vt:lpstr>Diapositiva 39</vt:lpstr>
      <vt:lpstr>Diapositiva 40</vt:lpstr>
      <vt:lpstr>Diapositiva 41</vt:lpstr>
      <vt:lpstr>Diapositiva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Tendencias en investigación a mediano plazo y mis especulaciones a futuro.</dc:title>
  <dc:creator>ERDi5</dc:creator>
  <cp:lastModifiedBy>ERDi5</cp:lastModifiedBy>
  <cp:revision>120</cp:revision>
  <dcterms:created xsi:type="dcterms:W3CDTF">2015-05-25T22:39:36Z</dcterms:created>
  <dcterms:modified xsi:type="dcterms:W3CDTF">2018-03-15T01:51:20Z</dcterms:modified>
  <dc:language>es-AR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12.0000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4</vt:i4>
  </property>
  <property fmtid="{D5CDD505-2E9C-101B-9397-08002B2CF9AE}" pid="8" name="PresentationFormat">
    <vt:lpwstr>Presentación en pantalla (4:3)</vt:lpwstr>
  </property>
  <property fmtid="{D5CDD505-2E9C-101B-9397-08002B2CF9AE}" pid="9" name="ScaleCrop">
    <vt:bool>false</vt:bool>
  </property>
  <property fmtid="{D5CDD505-2E9C-101B-9397-08002B2CF9AE}" pid="10" name="ShareDoc">
    <vt:bool>false</vt:bool>
  </property>
  <property fmtid="{D5CDD505-2E9C-101B-9397-08002B2CF9AE}" pid="11" name="Slides">
    <vt:i4>28</vt:i4>
  </property>
</Properties>
</file>